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27"/>
  </p:notesMasterIdLst>
  <p:handoutMasterIdLst>
    <p:handoutMasterId r:id="rId28"/>
  </p:handoutMasterIdLst>
  <p:sldIdLst>
    <p:sldId id="350" r:id="rId5"/>
    <p:sldId id="438" r:id="rId6"/>
    <p:sldId id="266" r:id="rId7"/>
    <p:sldId id="369" r:id="rId8"/>
    <p:sldId id="648" r:id="rId9"/>
    <p:sldId id="441" r:id="rId10"/>
    <p:sldId id="372" r:id="rId11"/>
    <p:sldId id="650" r:id="rId12"/>
    <p:sldId id="592" r:id="rId13"/>
    <p:sldId id="401" r:id="rId14"/>
    <p:sldId id="365" r:id="rId15"/>
    <p:sldId id="455" r:id="rId16"/>
    <p:sldId id="463" r:id="rId17"/>
    <p:sldId id="363" r:id="rId18"/>
    <p:sldId id="367" r:id="rId19"/>
    <p:sldId id="464" r:id="rId20"/>
    <p:sldId id="534" r:id="rId21"/>
    <p:sldId id="526" r:id="rId22"/>
    <p:sldId id="649" r:id="rId23"/>
    <p:sldId id="646" r:id="rId24"/>
    <p:sldId id="647" r:id="rId25"/>
    <p:sldId id="348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54D6D"/>
    <a:srgbClr val="00A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31377-3EED-01C7-E8D1-4B42C8F81153}" v="1" dt="2019-09-05T19:30:30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2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31F8F7-19EF-46A4-99C3-D5A22BD3CCB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72E96E1-5D78-49CB-BCCD-47E9A94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0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1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D9AF19E-AB9D-40B9-9DB3-2B70638B5621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0"/>
            <a:ext cx="5560060" cy="3636706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B1BAE12-8C67-4088-B56A-ACBD84301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314-384C-8B4E-B401-3AE73D3F00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/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36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43013" y="709613"/>
            <a:ext cx="4748212" cy="3560762"/>
          </a:xfrm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DF74-5A9C-431D-BAAB-534C48B4CD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8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BAE12-8C67-4088-B56A-ACBD84301F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6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DF74-5A9C-431D-BAAB-534C48B4CD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4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r>
              <a:rPr lang="en-US" dirty="0" smtClean="0"/>
              <a:t>Households</a:t>
            </a:r>
            <a:r>
              <a:rPr lang="en-US" baseline="0" dirty="0" smtClean="0"/>
              <a:t> will be able to self-respond in 3 ways: online, by phone, or by mail  </a:t>
            </a:r>
            <a:endParaRPr lang="en-US" dirty="0" smtClean="0"/>
          </a:p>
          <a:p>
            <a:pPr marL="173422" indent="-173422">
              <a:buFontTx/>
              <a:buChar char="-"/>
            </a:pPr>
            <a:r>
              <a:rPr lang="en-US" dirty="0" smtClean="0"/>
              <a:t>After April 30</a:t>
            </a:r>
            <a:r>
              <a:rPr lang="en-US" baseline="30000" dirty="0" smtClean="0"/>
              <a:t>th</a:t>
            </a:r>
            <a:r>
              <a:rPr lang="en-US" dirty="0" smtClean="0"/>
              <a:t>, enumerators will go out to count households in person. We’ll be encouraging our patients</a:t>
            </a:r>
            <a:r>
              <a:rPr lang="en-US" baseline="0" dirty="0" smtClean="0"/>
              <a:t> and their families to self-respond before that date.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314-384C-8B4E-B401-3AE73D3F0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8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r>
              <a:rPr lang="en-US" dirty="0" smtClean="0"/>
              <a:t>Emphasize simplicity of questions</a:t>
            </a:r>
            <a:r>
              <a:rPr lang="en-US" baseline="0" dirty="0" smtClean="0"/>
              <a:t> &amp;</a:t>
            </a:r>
            <a:r>
              <a:rPr lang="en-US" dirty="0" smtClean="0"/>
              <a:t> confidentiality </a:t>
            </a:r>
          </a:p>
          <a:p>
            <a:pPr marL="173422" indent="-173422">
              <a:buFontTx/>
              <a:buChar char="-"/>
            </a:pPr>
            <a:r>
              <a:rPr lang="en-US" dirty="0" smtClean="0"/>
              <a:t>Responses</a:t>
            </a:r>
            <a:r>
              <a:rPr lang="en-US" baseline="0" dirty="0" smtClean="0"/>
              <a:t> are protected by law and cannot be used against individuals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64314-384C-8B4E-B401-3AE73D3F0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1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7938" y="709613"/>
            <a:ext cx="4743450" cy="3557587"/>
          </a:xfrm>
        </p:spPr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DF74-5A9C-431D-BAAB-534C48B4CD9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91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1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7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330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9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3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9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6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9805-4DCB-4B46-8D9F-D5578E77FA8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67B8-2E09-440F-81E7-A1E434A22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0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library/visualizations/2019/comm/2020-everyone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gsanchez@nale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hagasecontar.org/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leo.org/" TargetMode="External"/><Relationship Id="rId4" Type="http://schemas.openxmlformats.org/officeDocument/2006/relationships/hyperlink" Target="http://www.hagasecontar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sted-image.pdf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77258" y="699247"/>
            <a:ext cx="10752460" cy="1075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22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AutoShape 2"/>
          <p:cNvSpPr>
            <a:spLocks/>
          </p:cNvSpPr>
          <p:nvPr/>
        </p:nvSpPr>
        <p:spPr bwMode="auto">
          <a:xfrm>
            <a:off x="736178" y="1121757"/>
            <a:ext cx="7439024" cy="2057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algn="ctr" defTabSz="914400"/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2020 Census: </a:t>
            </a:r>
            <a:endParaRPr lang="en-US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/>
            <a:endParaRPr lang="en-US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914400"/>
            <a:r>
              <a:rPr lang="en-US" sz="2600" i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Ensuring a Full Count </a:t>
            </a:r>
            <a:r>
              <a:rPr lang="en-US" sz="2600" i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2020</a:t>
            </a:r>
            <a:endParaRPr lang="en-US" sz="2600" i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425638" y="3057524"/>
            <a:ext cx="8060103" cy="2800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t"/>
          <a:lstStyle/>
          <a:p>
            <a:pPr algn="ctr" defTabSz="342900">
              <a:defRPr/>
            </a:pPr>
            <a:endParaRPr lang="en-US" sz="3300" dirty="0">
              <a:solidFill>
                <a:srgbClr val="4472C4">
                  <a:lumMod val="60000"/>
                  <a:lumOff val="40000"/>
                </a:srgbClr>
              </a:solidFill>
              <a:latin typeface="Gotham Bold"/>
              <a:cs typeface="Gotham Bold"/>
              <a:sym typeface="Gotham Book" charset="0"/>
            </a:endParaRPr>
          </a:p>
          <a:p>
            <a:pPr algn="ctr" defTabSz="342900">
              <a:defRPr/>
            </a:pPr>
            <a:r>
              <a:rPr lang="en-US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ok" charset="0"/>
              </a:rPr>
              <a:t>April 8, 2020 </a:t>
            </a:r>
            <a:endParaRPr lang="en-US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otham Book" charset="0"/>
            </a:endParaRPr>
          </a:p>
          <a:p>
            <a:pPr algn="ctr" defTabSz="342900">
              <a:defRPr/>
            </a:pPr>
            <a:endParaRPr lang="en-US" sz="2400" b="1" dirty="0" smtClean="0">
              <a:solidFill>
                <a:srgbClr val="00A0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otham Book" charset="0"/>
            </a:endParaRPr>
          </a:p>
          <a:p>
            <a:pPr algn="ctr" defTabSz="342900">
              <a:defRPr/>
            </a:pPr>
            <a:r>
              <a:rPr lang="en-US" sz="2400" b="1" dirty="0" smtClean="0">
                <a:solidFill>
                  <a:srgbClr val="00A0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ok" charset="0"/>
              </a:rPr>
              <a:t>Genesis Sanchez</a:t>
            </a:r>
          </a:p>
          <a:p>
            <a:pPr algn="ctr" defTabSz="342900">
              <a:defRPr/>
            </a:pPr>
            <a:r>
              <a:rPr lang="en-US" sz="2400" b="1" dirty="0" smtClean="0">
                <a:solidFill>
                  <a:srgbClr val="00A0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ok" charset="0"/>
              </a:rPr>
              <a:t>Texas Regional Census Campaign Manager</a:t>
            </a:r>
          </a:p>
          <a:p>
            <a:pPr algn="ctr" defTabSz="342900">
              <a:defRPr/>
            </a:pPr>
            <a:endParaRPr lang="en-US" sz="2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otham Book" charset="0"/>
            </a:endParaRPr>
          </a:p>
          <a:p>
            <a:pPr algn="ctr" defTabSz="342900">
              <a:defRPr/>
            </a:pPr>
            <a:endParaRPr lang="en-US" sz="2400" dirty="0">
              <a:solidFill>
                <a:srgbClr val="4472C4">
                  <a:lumMod val="60000"/>
                  <a:lumOff val="40000"/>
                </a:srgbClr>
              </a:solidFill>
              <a:latin typeface="Gotham Book" pitchFamily="50" charset="0"/>
              <a:cs typeface="Gotham Book" pitchFamily="50" charset="0"/>
              <a:sym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0DCDD36-0DCF-5F4E-8836-F3B5A7F19113}"/>
              </a:ext>
            </a:extLst>
          </p:cNvPr>
          <p:cNvSpPr txBox="1">
            <a:spLocks/>
          </p:cNvSpPr>
          <p:nvPr/>
        </p:nvSpPr>
        <p:spPr>
          <a:xfrm>
            <a:off x="353359" y="93017"/>
            <a:ext cx="67658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Census Dates 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5AFD9-4494-124C-B063-9AE4233C0E13}"/>
              </a:ext>
            </a:extLst>
          </p:cNvPr>
          <p:cNvSpPr txBox="1"/>
          <p:nvPr/>
        </p:nvSpPr>
        <p:spPr>
          <a:xfrm>
            <a:off x="410140" y="1108795"/>
            <a:ext cx="8002340" cy="539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2020: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enumeration begins in remote areas of Alaska, before the spring thaw.</a:t>
            </a:r>
          </a:p>
          <a:p>
            <a:pPr>
              <a:lnSpc>
                <a:spcPct val="114000"/>
              </a:lnSpc>
            </a:pPr>
            <a:endParaRPr lang="en-US" sz="1600" i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1, 2020:</a:t>
            </a:r>
          </a:p>
          <a:p>
            <a:pPr>
              <a:lnSpc>
                <a:spcPct val="114000"/>
              </a:lnSpc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Census Day</a:t>
            </a:r>
          </a:p>
          <a:p>
            <a:pPr>
              <a:lnSpc>
                <a:spcPct val="114000"/>
              </a:lnSpc>
            </a:pP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– April 2020: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 Response phase of Census 2020 </a:t>
            </a:r>
          </a:p>
          <a:p>
            <a:pPr>
              <a:lnSpc>
                <a:spcPct val="114000"/>
              </a:lnSpc>
            </a:pP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(internet, mail, and phone; four waves of staggered mail).</a:t>
            </a:r>
          </a:p>
          <a:p>
            <a:pPr>
              <a:lnSpc>
                <a:spcPct val="114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Mid-May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2020: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non-response follow-up operation </a:t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 households that did not self-respond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>
              <a:lnSpc>
                <a:spcPct val="114000"/>
              </a:lnSpc>
            </a:pPr>
            <a:endParaRPr lang="en-US" sz="2000" i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31, 2020: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Census Bureau delivers final apportionment count to White House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50" y="3389174"/>
            <a:ext cx="2402977" cy="24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00EA296-5C31-1D4E-93DD-A6822B47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41" y="759401"/>
            <a:ext cx="7000900" cy="880925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rgbClr val="154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sz="3400" b="1" dirty="0" smtClean="0">
                <a:solidFill>
                  <a:srgbClr val="154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households will be </a:t>
            </a:r>
            <a:r>
              <a:rPr lang="en-US" sz="3400" b="1" dirty="0">
                <a:solidFill>
                  <a:srgbClr val="154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invited to </a:t>
            </a:r>
            <a:r>
              <a:rPr lang="en-US" sz="3400" b="1" u="sng" dirty="0" smtClean="0">
                <a:solidFill>
                  <a:srgbClr val="154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self-respond</a:t>
            </a:r>
            <a:r>
              <a:rPr lang="en-US" sz="3400" b="1" dirty="0" smtClean="0">
                <a:solidFill>
                  <a:srgbClr val="154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b="1" dirty="0">
                <a:solidFill>
                  <a:srgbClr val="154D6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2020: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7C667A-C556-BF48-83B7-B37DE9D4C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48" y="2118426"/>
            <a:ext cx="1725941" cy="1675398"/>
          </a:xfrm>
          <a:prstGeom prst="rect">
            <a:avLst/>
          </a:prstGeom>
        </p:spPr>
      </p:pic>
      <p:pic>
        <p:nvPicPr>
          <p:cNvPr id="21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07" y="2295006"/>
            <a:ext cx="1825353" cy="14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62" y="2166978"/>
            <a:ext cx="1674884" cy="15383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46D5105-E5D2-AA45-B71D-03ADB24E3EB9}"/>
              </a:ext>
            </a:extLst>
          </p:cNvPr>
          <p:cNvSpPr/>
          <p:nvPr/>
        </p:nvSpPr>
        <p:spPr>
          <a:xfrm>
            <a:off x="902339" y="3954294"/>
            <a:ext cx="242868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y2020census.gov </a:t>
            </a:r>
            <a:endParaRPr lang="en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D5105-E5D2-AA45-B71D-03ADB24E3EB9}"/>
              </a:ext>
            </a:extLst>
          </p:cNvPr>
          <p:cNvSpPr/>
          <p:nvPr/>
        </p:nvSpPr>
        <p:spPr>
          <a:xfrm>
            <a:off x="3167768" y="3947281"/>
            <a:ext cx="2917881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</a:t>
            </a:r>
          </a:p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(844) 330-2020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Spanish: (844) 468-2020</a:t>
            </a:r>
            <a:endParaRPr lang="en-US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6D5105-E5D2-AA45-B71D-03ADB24E3EB9}"/>
              </a:ext>
            </a:extLst>
          </p:cNvPr>
          <p:cNvSpPr/>
          <p:nvPr/>
        </p:nvSpPr>
        <p:spPr>
          <a:xfrm>
            <a:off x="6492935" y="3942344"/>
            <a:ext cx="11954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25" y="5770391"/>
            <a:ext cx="8112035" cy="9233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Message: Self-responding to the Census is the easiest way </a:t>
            </a:r>
            <a:r>
              <a:rPr lang="en-US" b="1" i="1" dirty="0" smtClean="0">
                <a:solidFill>
                  <a:srgbClr val="002060"/>
                </a:solidFill>
              </a:rPr>
              <a:t>to make </a:t>
            </a:r>
            <a:r>
              <a:rPr lang="en-US" b="1" i="1" dirty="0">
                <a:solidFill>
                  <a:srgbClr val="002060"/>
                </a:solidFill>
              </a:rPr>
              <a:t>sure you are counted amid the </a:t>
            </a:r>
            <a:r>
              <a:rPr lang="en-US" b="1" i="1" dirty="0" smtClean="0">
                <a:solidFill>
                  <a:srgbClr val="002060"/>
                </a:solidFill>
              </a:rPr>
              <a:t>COVID-19 situation. Self-response </a:t>
            </a:r>
            <a:r>
              <a:rPr lang="en-US" b="1" i="1" dirty="0">
                <a:solidFill>
                  <a:srgbClr val="002060"/>
                </a:solidFill>
              </a:rPr>
              <a:t>is </a:t>
            </a:r>
            <a:r>
              <a:rPr lang="en-US" b="1" i="1" dirty="0" smtClean="0">
                <a:solidFill>
                  <a:srgbClr val="002060"/>
                </a:solidFill>
              </a:rPr>
              <a:t>quick, easy, and </a:t>
            </a:r>
            <a:r>
              <a:rPr lang="en-US" b="1" i="1" dirty="0">
                <a:solidFill>
                  <a:srgbClr val="002060"/>
                </a:solidFill>
              </a:rPr>
              <a:t>can </a:t>
            </a:r>
            <a:r>
              <a:rPr lang="en-US" b="1" i="1" dirty="0" smtClean="0">
                <a:solidFill>
                  <a:srgbClr val="002060"/>
                </a:solidFill>
              </a:rPr>
              <a:t>be done </a:t>
            </a:r>
            <a:r>
              <a:rPr lang="en-US" b="1" i="1" dirty="0">
                <a:solidFill>
                  <a:srgbClr val="002060"/>
                </a:solidFill>
              </a:rPr>
              <a:t>online, by phone or </a:t>
            </a:r>
            <a:r>
              <a:rPr lang="en-US" b="1" i="1" dirty="0" smtClean="0">
                <a:solidFill>
                  <a:srgbClr val="002060"/>
                </a:solidFill>
              </a:rPr>
              <a:t>mail. 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00EA296-5C31-1D4E-93DD-A6822B47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5" y="455507"/>
            <a:ext cx="7000900" cy="8809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the public </a:t>
            </a:r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invited to </a:t>
            </a:r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self-respond </a:t>
            </a:r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2020: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C7E977-04A3-C641-AAF8-6D737E05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857" y="4551739"/>
            <a:ext cx="4772985" cy="15452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05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not responded yet:</a:t>
            </a:r>
            <a:endParaRPr lang="en-US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Between </a:t>
            </a:r>
            <a:r>
              <a:rPr lang="en-US" sz="1800" b="1" dirty="0">
                <a:solidFill>
                  <a:srgbClr val="0070C0"/>
                </a:solidFill>
                <a:latin typeface="Tahoma"/>
                <a:ea typeface="Tahoma"/>
                <a:cs typeface="Tahoma"/>
              </a:rPr>
              <a:t>April 20 – 27</a:t>
            </a:r>
            <a:r>
              <a:rPr lang="en-US" sz="1800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Tahoma"/>
                <a:cs typeface="Tahoma"/>
              </a:rPr>
              <a:t>A final reminder postcard is sent before the Census Bureau follows up in person.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7C667A-C556-BF48-83B7-B37DE9D4C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81" y="1847268"/>
            <a:ext cx="1217413" cy="11817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6D5105-E5D2-AA45-B71D-03ADB24E3EB9}"/>
              </a:ext>
            </a:extLst>
          </p:cNvPr>
          <p:cNvSpPr/>
          <p:nvPr/>
        </p:nvSpPr>
        <p:spPr>
          <a:xfrm>
            <a:off x="404735" y="1847270"/>
            <a:ext cx="704456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12 – 20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Households receive an invitation to respond online to the 2020 Census (some households will receive paper questionnaires).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3B7B53-B53B-E445-8476-5B9800C3009F}"/>
              </a:ext>
            </a:extLst>
          </p:cNvPr>
          <p:cNvSpPr/>
          <p:nvPr/>
        </p:nvSpPr>
        <p:spPr>
          <a:xfrm>
            <a:off x="404738" y="3312563"/>
            <a:ext cx="3993931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not responded yet: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16 – 24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reminder letter is sent.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52E932-8BF1-C643-AC66-78B2D6640947}"/>
              </a:ext>
            </a:extLst>
          </p:cNvPr>
          <p:cNvSpPr/>
          <p:nvPr/>
        </p:nvSpPr>
        <p:spPr>
          <a:xfrm>
            <a:off x="4129855" y="3312562"/>
            <a:ext cx="4603530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not responded yet: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26 – April 3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reminder postcard is sent.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978574-E1BB-F14F-BAB8-2A81F6BA397A}"/>
              </a:ext>
            </a:extLst>
          </p:cNvPr>
          <p:cNvSpPr/>
          <p:nvPr/>
        </p:nvSpPr>
        <p:spPr>
          <a:xfrm>
            <a:off x="404736" y="4596404"/>
            <a:ext cx="3668110" cy="1084912"/>
          </a:xfrm>
          <a:prstGeom prst="rect">
            <a:avLst/>
          </a:prstGeom>
          <a:ln w="38100" cmpd="sng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not responded yet:</a:t>
            </a:r>
            <a:endParaRPr lang="en-US" sz="105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8 – 16</a:t>
            </a:r>
            <a:r>
              <a:rPr lang="en-U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reminder letter and paper questionnaire is sent.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4DA9EE-E2C2-7C49-A762-9CD0E025BC3E}"/>
              </a:ext>
            </a:extLst>
          </p:cNvPr>
          <p:cNvSpPr txBox="1"/>
          <p:nvPr/>
        </p:nvSpPr>
        <p:spPr>
          <a:xfrm>
            <a:off x="404736" y="6188562"/>
            <a:ext cx="5105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Source: U.S. Census Bureau, </a:t>
            </a:r>
            <a:r>
              <a:rPr lang="en-US" sz="1200" i="1" dirty="0">
                <a:solidFill>
                  <a:srgbClr val="002060"/>
                </a:solidFill>
                <a:latin typeface="Tahoma"/>
                <a:ea typeface="Tahoma"/>
                <a:cs typeface="Tahoma"/>
                <a:hlinkClick r:id="rId3"/>
              </a:rPr>
              <a:t>"How Everyone will be Invited to Respond"</a:t>
            </a:r>
            <a:endParaRPr lang="en-US" sz="1200" dirty="0">
              <a:ea typeface="+mn-lt"/>
              <a:cs typeface="+mn-lt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635682-025D-9643-8330-1D2B82F11059}"/>
              </a:ext>
            </a:extLst>
          </p:cNvPr>
          <p:cNvCxnSpPr/>
          <p:nvPr/>
        </p:nvCxnSpPr>
        <p:spPr>
          <a:xfrm>
            <a:off x="492843" y="1559249"/>
            <a:ext cx="4231758" cy="0"/>
          </a:xfrm>
          <a:prstGeom prst="line">
            <a:avLst/>
          </a:prstGeom>
          <a:ln w="57150">
            <a:solidFill>
              <a:srgbClr val="23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00EA296-5C31-1D4E-93DD-A6822B47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95" y="1761793"/>
            <a:ext cx="7000900" cy="8809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Invitation </a:t>
            </a:r>
            <a:b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Letter: </a:t>
            </a:r>
            <a:endParaRPr lang="en-US" sz="32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635682-025D-9643-8330-1D2B82F11059}"/>
              </a:ext>
            </a:extLst>
          </p:cNvPr>
          <p:cNvCxnSpPr/>
          <p:nvPr/>
        </p:nvCxnSpPr>
        <p:spPr>
          <a:xfrm>
            <a:off x="545095" y="2865535"/>
            <a:ext cx="3621957" cy="8294"/>
          </a:xfrm>
          <a:prstGeom prst="line">
            <a:avLst/>
          </a:prstGeom>
          <a:ln w="57150">
            <a:solidFill>
              <a:srgbClr val="23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3" y="827314"/>
            <a:ext cx="4284617" cy="5730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095" y="3122023"/>
            <a:ext cx="351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Important: </a:t>
            </a:r>
          </a:p>
          <a:p>
            <a:pPr algn="ctr"/>
            <a:endParaRPr lang="en-US" sz="20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 </a:t>
            </a:r>
            <a:r>
              <a:rPr lang="en-US" sz="2000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made out to “Dear Resident” and not to a specific person </a:t>
            </a:r>
            <a:endParaRPr lang="en-US" sz="2000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3" y="502417"/>
            <a:ext cx="8424557" cy="77774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2020 Census Questionnaire will 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66" y="1347606"/>
            <a:ext cx="8287073" cy="5714397"/>
          </a:xfrm>
        </p:spPr>
        <p:txBody>
          <a:bodyPr numCol="2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people living or staying in the house, apartment, or mobile home on April 1, 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Whether the residence is a house, apartment, or mobile 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Telephone number </a:t>
            </a:r>
            <a:r>
              <a:rPr lang="en-US" sz="20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(if needed for Census Bureau follow-up</a:t>
            </a:r>
            <a:r>
              <a:rPr lang="en-US" sz="2000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of Birth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Hispanic Origin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</a:t>
            </a:r>
            <a:endParaRPr lang="en-US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Relationships </a:t>
            </a:r>
            <a:r>
              <a:rPr lang="en-US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persons in the household, including opposite and same sex spouses and unmarried </a:t>
            </a:r>
            <a:r>
              <a:rPr lang="en-US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83CE8A-4D81-2941-ADD3-3455E397F7B6}"/>
              </a:ext>
            </a:extLst>
          </p:cNvPr>
          <p:cNvCxnSpPr/>
          <p:nvPr/>
        </p:nvCxnSpPr>
        <p:spPr>
          <a:xfrm>
            <a:off x="491167" y="1280160"/>
            <a:ext cx="4231758" cy="0"/>
          </a:xfrm>
          <a:prstGeom prst="line">
            <a:avLst/>
          </a:prstGeom>
          <a:ln w="57150">
            <a:solidFill>
              <a:srgbClr val="23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972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HagaseContar.org | #</a:t>
            </a:r>
            <a:r>
              <a:rPr lang="en-US" sz="1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HazmeContar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5" y="1234640"/>
            <a:ext cx="4055316" cy="50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43" y="481401"/>
            <a:ext cx="8373014" cy="115823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2020 Census Questionnaire 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30" y="1920241"/>
            <a:ext cx="7886700" cy="42695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Citizenship Status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Immigration Status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Security Number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Permits or licensing of any converted units on property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public benefits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Criminal background or convictions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 account or payment information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Employment, income or wealth information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DE3C2C-4D26-8349-B505-B31E858A142B}"/>
              </a:ext>
            </a:extLst>
          </p:cNvPr>
          <p:cNvCxnSpPr/>
          <p:nvPr/>
        </p:nvCxnSpPr>
        <p:spPr>
          <a:xfrm>
            <a:off x="492843" y="1639633"/>
            <a:ext cx="4231758" cy="0"/>
          </a:xfrm>
          <a:prstGeom prst="line">
            <a:avLst/>
          </a:prstGeom>
          <a:ln w="57150">
            <a:solidFill>
              <a:srgbClr val="23A9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39722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HagaseContar.org | #</a:t>
            </a:r>
            <a:r>
              <a:rPr lang="en-US" sz="1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HazmeContar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1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6" y="544890"/>
            <a:ext cx="8778239" cy="87004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if you don’t have your Census ID? </a:t>
            </a:r>
            <a:br>
              <a:rPr lang="en-US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Non-ID </a:t>
            </a:r>
            <a:r>
              <a:rPr lang="en-US" sz="3000" b="1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3000" b="1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esponse</a:t>
            </a:r>
            <a:endParaRPr lang="en-US" sz="3000" b="1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54" y="2269921"/>
            <a:ext cx="8090496" cy="501915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SELF-RESPONSE METHOD IF:</a:t>
            </a:r>
          </a:p>
          <a:p>
            <a:pPr marL="457200" indent="-45720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household </a:t>
            </a:r>
            <a:r>
              <a:rPr lang="en-US" sz="2800" b="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not </a:t>
            </a: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any census materials by mail or in person.</a:t>
            </a:r>
          </a:p>
          <a:p>
            <a:pPr marL="457200" indent="-45720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“lost” the materials your household received.</a:t>
            </a:r>
          </a:p>
          <a:p>
            <a:pPr marL="457200" indent="-457200">
              <a:lnSpc>
                <a:spcPct val="120000"/>
              </a:lnSpc>
              <a:buClr>
                <a:schemeClr val="tx2"/>
              </a:buClr>
              <a:buFont typeface="Wingdings" charset="2"/>
              <a:buChar char="§"/>
            </a:pPr>
            <a:r>
              <a:rPr lang="en-US" sz="2800" b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household responded but left you off the form.</a:t>
            </a:r>
          </a:p>
          <a:p>
            <a:pPr marL="0" indent="0">
              <a:lnSpc>
                <a:spcPct val="120000"/>
              </a:lnSpc>
              <a:buClr>
                <a:schemeClr val="tx2"/>
              </a:buClr>
              <a:buNone/>
            </a:pPr>
            <a:endParaRPr lang="en-US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buClr>
                <a:schemeClr val="tx2"/>
              </a:buCl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cannot get a paper form by calling the Census </a:t>
            </a:r>
            <a:r>
              <a:rPr lang="en-US" sz="2800" b="1" i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Bureau!</a:t>
            </a:r>
            <a:endParaRPr lang="en-US" sz="2800" b="1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845B1-D179-2A43-8853-7E2B5E1D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091D-081B-A749-81F2-FB59CBB9CA3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13" y="1812720"/>
            <a:ext cx="4150580" cy="23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15168" y="2116183"/>
            <a:ext cx="5974119" cy="4441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Census takers do visit your </a:t>
            </a:r>
            <a:r>
              <a:rPr lang="en-US" sz="1600" b="1" i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home: </a:t>
            </a:r>
            <a:endParaRPr lang="en-US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i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will never ask to enter the home.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will identify themselves and wear a U.S. </a:t>
            </a: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Bureau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badge.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will </a:t>
            </a:r>
            <a:r>
              <a:rPr lang="en-US" sz="16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ask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questions that are on the </a:t>
            </a: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questionnaire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means they </a:t>
            </a:r>
            <a:r>
              <a:rPr lang="en-US" sz="1600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not ask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citizenship or </a:t>
            </a:r>
            <a:endParaRPr lang="en-US" sz="16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immigration </a:t>
            </a: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status, or financial information.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will never ask for or request additional documentation.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1600" spc="-20" dirty="0">
              <a:solidFill>
                <a:srgbClr val="00206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i="1" spc="-20" dirty="0" smtClean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Households </a:t>
            </a:r>
            <a:r>
              <a:rPr lang="en-US" sz="1600" b="1" i="1" spc="-20" dirty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can continue to self-respond through </a:t>
            </a:r>
            <a:endParaRPr lang="en-US" sz="1600" b="1" i="1" spc="-20" dirty="0" smtClean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1600" b="1" i="1" spc="-20" dirty="0" smtClean="0">
                <a:solidFill>
                  <a:srgbClr val="C00000"/>
                </a:solidFill>
                <a:latin typeface="Tahoma"/>
                <a:ea typeface="Tahoma"/>
                <a:cs typeface="Tahoma"/>
              </a:rPr>
              <a:t>August 14. </a:t>
            </a:r>
            <a:endParaRPr lang="en-US" sz="1600" b="1" i="1" spc="-20" dirty="0">
              <a:solidFill>
                <a:srgbClr val="C00000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87" y="238947"/>
            <a:ext cx="2600030" cy="388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5168" y="334201"/>
            <a:ext cx="5293896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spc="-2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</a:t>
            </a:r>
            <a:r>
              <a:rPr lang="fr-FR" sz="3200" b="1" spc="-2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</a:t>
            </a:r>
            <a:r>
              <a:rPr lang="fr-FR" sz="3200" b="1" spc="-2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fr-FR" sz="3200" b="1" spc="-2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200" b="1" spc="-2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Followup</a:t>
            </a:r>
            <a:r>
              <a:rPr lang="fr-FR" sz="3200" b="1" spc="-2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200" b="1" spc="-2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fr-FR" sz="3200" b="1" spc="-2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NRFU) Phase</a:t>
            </a:r>
          </a:p>
          <a:p>
            <a:pPr>
              <a:spcBef>
                <a:spcPts val="600"/>
              </a:spcBef>
            </a:pPr>
            <a:r>
              <a:rPr lang="fr-FR" sz="2800" b="1" spc="-2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fr-FR" sz="2800" b="1" spc="-2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– </a:t>
            </a:r>
            <a:r>
              <a:rPr lang="fr-FR" sz="2800" b="1" spc="-20" dirty="0" err="1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</a:t>
            </a:r>
            <a:r>
              <a:rPr lang="fr-FR" sz="2800" b="1" spc="-2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14*</a:t>
            </a:r>
            <a:endParaRPr lang="fr-FR" sz="2800" b="1" spc="-2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900" t="16044" r="20100" b="15867"/>
          <a:stretch/>
        </p:blipFill>
        <p:spPr>
          <a:xfrm>
            <a:off x="6052538" y="4323695"/>
            <a:ext cx="2995149" cy="1880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484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4" y="-76200"/>
            <a:ext cx="2583523" cy="180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819942"/>
            <a:ext cx="594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7D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 talk about Title 13 </a:t>
            </a:r>
            <a:endParaRPr lang="en-US" sz="3000" b="1" dirty="0">
              <a:solidFill>
                <a:srgbClr val="007DC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820159"/>
            <a:ext cx="7391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0" y="2065641"/>
            <a:ext cx="739140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Title 13 of U.S. Code:</a:t>
            </a:r>
          </a:p>
          <a:p>
            <a:endParaRPr lang="en-US" sz="1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37" indent="-285737">
              <a:buFont typeface="Arial" charset="0"/>
              <a:buChar char="•"/>
            </a:pPr>
            <a:r>
              <a:rPr lang="en-US" sz="19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Census data can only be used for statistical purposes; personal information cannot be used against respondents in court or by a government agency.</a:t>
            </a:r>
          </a:p>
          <a:p>
            <a:endParaRPr lang="en-US" sz="1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37" indent="-285737">
              <a:buFont typeface="Arial" charset="0"/>
              <a:buChar char="•"/>
            </a:pPr>
            <a:r>
              <a:rPr lang="en-US" sz="19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census information cannot be disclosed for 72 years (includes names, addresses, Social Security numbers and telephone numbers).</a:t>
            </a:r>
          </a:p>
          <a:p>
            <a:endParaRPr lang="en-US" sz="1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37" indent="-285737">
              <a:buFont typeface="Arial" charset="0"/>
              <a:buChar char="•"/>
            </a:pPr>
            <a:r>
              <a:rPr lang="en-US" sz="19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Census Bureau staff who have access to personal information are sworn for life to protect confidentiality.</a:t>
            </a:r>
          </a:p>
          <a:p>
            <a:pPr marL="742913" lvl="1" indent="-285737">
              <a:buFont typeface="Arial" charset="0"/>
              <a:buChar char="•"/>
            </a:pPr>
            <a:endParaRPr lang="en-US" sz="1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13" lvl="1" indent="-285737">
              <a:buFont typeface="Arial" charset="0"/>
              <a:buChar char="•"/>
            </a:pPr>
            <a:r>
              <a:rPr lang="en-US" sz="17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Sworn staff are subject to a $250,000 fine and/or up to five years in prison for wrongful disclosure of information.</a:t>
            </a:r>
          </a:p>
          <a:p>
            <a:pPr marL="742913" lvl="1" indent="-285737">
              <a:buFont typeface="Arial" charset="0"/>
              <a:buChar char="•"/>
            </a:pPr>
            <a:endParaRPr lang="en-US" sz="17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r>
              <a:rPr lang="en-US" sz="1900" b="1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Policymakers and advocates are working to ensure full  Administration compliance with these critical protections.</a:t>
            </a:r>
          </a:p>
        </p:txBody>
      </p:sp>
    </p:spTree>
    <p:extLst>
      <p:ext uri="{BB962C8B-B14F-4D97-AF65-F5344CB8AC3E}">
        <p14:creationId xmlns:p14="http://schemas.microsoft.com/office/powerpoint/2010/main" val="85728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3321"/>
            <a:ext cx="833247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you support the 2020 Census? </a:t>
            </a:r>
            <a:endParaRPr lang="en-US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7623"/>
            <a:ext cx="7886700" cy="396934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133A"/>
                </a:solidFill>
              </a:rPr>
              <a:t>Continue to encourage your networks and communities to self-respond! </a:t>
            </a:r>
          </a:p>
          <a:p>
            <a:pPr lvl="1"/>
            <a:r>
              <a:rPr lang="en-US" dirty="0" smtClean="0">
                <a:solidFill>
                  <a:srgbClr val="00133A"/>
                </a:solidFill>
              </a:rPr>
              <a:t>“Filling out the Census is fast, easy and your information is confidential!” </a:t>
            </a:r>
          </a:p>
          <a:p>
            <a:pPr lvl="1"/>
            <a:r>
              <a:rPr lang="en-US" dirty="0" smtClean="0">
                <a:solidFill>
                  <a:srgbClr val="00133A"/>
                </a:solidFill>
              </a:rPr>
              <a:t>Our communities are looking for a trusted messenger to give the “okay” to the census. </a:t>
            </a:r>
          </a:p>
          <a:p>
            <a:r>
              <a:rPr lang="en-US" b="1" dirty="0" smtClean="0">
                <a:solidFill>
                  <a:srgbClr val="00133A"/>
                </a:solidFill>
              </a:rPr>
              <a:t>Pivot from in-person to online activities:</a:t>
            </a:r>
          </a:p>
          <a:p>
            <a:pPr lvl="1"/>
            <a:r>
              <a:rPr lang="en-US" dirty="0" smtClean="0">
                <a:solidFill>
                  <a:srgbClr val="00133A"/>
                </a:solidFill>
              </a:rPr>
              <a:t>Text bank, phone bank, and leverage social media </a:t>
            </a:r>
          </a:p>
          <a:p>
            <a:r>
              <a:rPr lang="en-US" b="1" dirty="0" smtClean="0">
                <a:solidFill>
                  <a:srgbClr val="00133A"/>
                </a:solidFill>
              </a:rPr>
              <a:t>Pivot from big events to essential locations: </a:t>
            </a:r>
            <a:endParaRPr lang="en-US" b="1" dirty="0">
              <a:solidFill>
                <a:srgbClr val="00133A"/>
              </a:solidFill>
            </a:endParaRPr>
          </a:p>
          <a:p>
            <a:pPr lvl="1" fontAlgn="base"/>
            <a:r>
              <a:rPr lang="en-US" dirty="0">
                <a:solidFill>
                  <a:srgbClr val="00133A"/>
                </a:solidFill>
              </a:rPr>
              <a:t>Partner with essential locations to distribute materials </a:t>
            </a:r>
          </a:p>
          <a:p>
            <a:pPr lvl="2" fontAlgn="base"/>
            <a:r>
              <a:rPr lang="en-US" dirty="0">
                <a:solidFill>
                  <a:srgbClr val="00133A"/>
                </a:solidFill>
              </a:rPr>
              <a:t>Grocery stores, food banks, diaper banks, gas stations, schools, restaurant take-out, clinics, hospitals, etc.  </a:t>
            </a:r>
            <a:endParaRPr lang="en-US" dirty="0" smtClean="0">
              <a:solidFill>
                <a:srgbClr val="00133A"/>
              </a:solidFill>
            </a:endParaRPr>
          </a:p>
          <a:p>
            <a:pPr fontAlgn="base"/>
            <a:r>
              <a:rPr lang="en-US" b="1" dirty="0" smtClean="0">
                <a:solidFill>
                  <a:srgbClr val="00133A"/>
                </a:solidFill>
              </a:rPr>
              <a:t>Stay in the loop! Send me an email (</a:t>
            </a:r>
            <a:r>
              <a:rPr lang="en-US" b="1" dirty="0" smtClean="0">
                <a:solidFill>
                  <a:srgbClr val="00133A"/>
                </a:solidFill>
                <a:hlinkClick r:id="rId2"/>
              </a:rPr>
              <a:t>gsanchez@naleo.org</a:t>
            </a:r>
            <a:r>
              <a:rPr lang="en-US" b="1" dirty="0" smtClean="0">
                <a:solidFill>
                  <a:srgbClr val="00133A"/>
                </a:solidFill>
              </a:rPr>
              <a:t>) to get weekly updates. </a:t>
            </a:r>
            <a:endParaRPr lang="en-US" b="1" dirty="0">
              <a:solidFill>
                <a:srgbClr val="00133A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72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08066E-BFE7-3147-8042-8C0A2811D3F4}"/>
              </a:ext>
            </a:extLst>
          </p:cNvPr>
          <p:cNvSpPr/>
          <p:nvPr/>
        </p:nvSpPr>
        <p:spPr>
          <a:xfrm>
            <a:off x="0" y="847023"/>
            <a:ext cx="1465206" cy="5143500"/>
          </a:xfrm>
          <a:prstGeom prst="rect">
            <a:avLst/>
          </a:prstGeom>
          <a:solidFill>
            <a:srgbClr val="154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6CB89035-D153-794F-B1D0-30D38D7D7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9" y="1641348"/>
            <a:ext cx="2284533" cy="2284534"/>
          </a:xfrm>
          <a:prstGeom prst="ellipse">
            <a:avLst/>
          </a:prstGeom>
          <a:noFill/>
          <a:ln w="38100">
            <a:solidFill>
              <a:srgbClr val="009CC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0326046-6133-C940-9197-18A31E05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3" y="1641348"/>
            <a:ext cx="5915025" cy="12542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9CC8"/>
                </a:solidFill>
                <a:latin typeface="Tahoma" charset="0"/>
                <a:ea typeface="Tahoma" charset="0"/>
                <a:cs typeface="Tahoma" charset="0"/>
              </a:rPr>
              <a:t>Civic Engagement</a:t>
            </a:r>
            <a:r>
              <a:rPr lang="en-US" sz="2850" b="1" dirty="0">
                <a:solidFill>
                  <a:srgbClr val="17365D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sz="2850" b="1" dirty="0">
                <a:solidFill>
                  <a:srgbClr val="17365D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3600" b="1" dirty="0">
                <a:solidFill>
                  <a:srgbClr val="17365D"/>
                </a:solidFill>
                <a:latin typeface="Tahoma" charset="0"/>
                <a:ea typeface="Tahoma" charset="0"/>
                <a:cs typeface="Tahoma" charset="0"/>
              </a:rPr>
              <a:t>Mission Statement</a:t>
            </a:r>
            <a:endParaRPr lang="en-US" sz="2850" b="1" dirty="0">
              <a:solidFill>
                <a:srgbClr val="17365D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8675" name="AutoShape 2"/>
          <p:cNvSpPr>
            <a:spLocks/>
          </p:cNvSpPr>
          <p:nvPr/>
        </p:nvSpPr>
        <p:spPr bwMode="auto">
          <a:xfrm>
            <a:off x="3429896" y="3429003"/>
            <a:ext cx="4513957" cy="522387"/>
          </a:xfrm>
          <a:custGeom>
            <a:avLst/>
            <a:gdLst>
              <a:gd name="T0" fmla="*/ 1696068890 w 21600"/>
              <a:gd name="T1" fmla="*/ 22715008 h 21600"/>
              <a:gd name="T2" fmla="*/ 1696068890 w 21600"/>
              <a:gd name="T3" fmla="*/ 22715008 h 21600"/>
              <a:gd name="T4" fmla="*/ 1696068890 w 21600"/>
              <a:gd name="T5" fmla="*/ 22715008 h 21600"/>
              <a:gd name="T6" fmla="*/ 1696068890 w 21600"/>
              <a:gd name="T7" fmla="*/ 227150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26789" tIns="26789" rIns="26789" bIns="26789" anchor="ctr">
            <a:prstTxWarp prst="textNoShape">
              <a:avLst/>
            </a:prstTxWarp>
          </a:bodyPr>
          <a:lstStyle/>
          <a:p>
            <a:pPr defTabSz="241093"/>
            <a:endParaRPr lang="en-US" sz="4535" b="1" dirty="0">
              <a:solidFill>
                <a:schemeClr val="bg1"/>
              </a:solidFill>
              <a:latin typeface="AlternateGotNo3D" charset="0"/>
              <a:ea typeface="Helvetica Light" charset="0"/>
              <a:cs typeface="Helvetica Light" charset="0"/>
            </a:endParaRPr>
          </a:p>
          <a:p>
            <a:pPr defTabSz="241093"/>
            <a:endParaRPr lang="en-US" sz="4535" i="1" dirty="0">
              <a:solidFill>
                <a:schemeClr val="tx2"/>
              </a:solidFill>
              <a:latin typeface="Adobe Garamond Pro" charset="0"/>
              <a:ea typeface="Adobe Garamond Pro" charset="0"/>
              <a:cs typeface="Adobe Garamond Pro" charset="0"/>
            </a:endParaRPr>
          </a:p>
        </p:txBody>
      </p:sp>
      <p:sp>
        <p:nvSpPr>
          <p:cNvPr id="28676" name="AutoShape 2"/>
          <p:cNvSpPr>
            <a:spLocks/>
          </p:cNvSpPr>
          <p:nvPr/>
        </p:nvSpPr>
        <p:spPr bwMode="auto">
          <a:xfrm>
            <a:off x="2857101" y="3200400"/>
            <a:ext cx="5677301" cy="1828800"/>
          </a:xfrm>
          <a:custGeom>
            <a:avLst/>
            <a:gdLst>
              <a:gd name="T0" fmla="*/ 4279900 w 21600"/>
              <a:gd name="T1" fmla="*/ 1866900 h 21600"/>
              <a:gd name="T2" fmla="*/ 4279900 w 21600"/>
              <a:gd name="T3" fmla="*/ 1866900 h 21600"/>
              <a:gd name="T4" fmla="*/ 4279900 w 21600"/>
              <a:gd name="T5" fmla="*/ 1866900 h 21600"/>
              <a:gd name="T6" fmla="*/ 4279900 w 21600"/>
              <a:gd name="T7" fmla="*/ 18669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26789" tIns="26789" rIns="26789" bIns="26789">
            <a:prstTxWarp prst="textNoShape">
              <a:avLst/>
            </a:prstTxWarp>
          </a:bodyPr>
          <a:lstStyle/>
          <a:p>
            <a:pPr defTabSz="241093"/>
            <a:r>
              <a:rPr lang="en-US" sz="1600" dirty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The NALEO Educational Fund’s Civic Engagement department works towards full participation of Latinos in the American political process by promoting </a:t>
            </a:r>
            <a:r>
              <a:rPr lang="en-US" sz="1600" b="1" dirty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naturalization</a:t>
            </a:r>
            <a:r>
              <a:rPr lang="en-US" sz="1600" dirty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1600" b="1" dirty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electoral participation</a:t>
            </a:r>
            <a:r>
              <a:rPr lang="en-US" sz="1600" dirty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, and </a:t>
            </a:r>
            <a:r>
              <a:rPr lang="en-US" sz="1600" b="1" dirty="0" smtClean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Census</a:t>
            </a:r>
            <a:r>
              <a:rPr lang="en-US" sz="1600" dirty="0" smtClean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.  </a:t>
            </a:r>
            <a:endParaRPr lang="en-US" sz="1600" dirty="0">
              <a:solidFill>
                <a:srgbClr val="051E41"/>
              </a:solidFill>
              <a:latin typeface="Tahoma" charset="0"/>
              <a:ea typeface="Tahoma" charset="0"/>
              <a:cs typeface="Tahoma" charset="0"/>
            </a:endParaRPr>
          </a:p>
          <a:p>
            <a:pPr defTabSz="241093"/>
            <a:endParaRPr lang="en-US" sz="1600" dirty="0">
              <a:solidFill>
                <a:srgbClr val="051E41"/>
              </a:solidFill>
              <a:latin typeface="Tahoma" charset="0"/>
              <a:ea typeface="Tahoma" charset="0"/>
              <a:cs typeface="Tahoma" charset="0"/>
            </a:endParaRPr>
          </a:p>
          <a:p>
            <a:pPr defTabSz="241093"/>
            <a:r>
              <a:rPr lang="en-US" sz="1600" dirty="0">
                <a:solidFill>
                  <a:srgbClr val="051E41"/>
                </a:solidFill>
                <a:latin typeface="Tahoma" charset="0"/>
                <a:ea typeface="Tahoma" charset="0"/>
                <a:cs typeface="Tahoma" charset="0"/>
              </a:rPr>
              <a:t>The department works at the community level, and through local, regional, and national strategic partnerships.</a:t>
            </a:r>
          </a:p>
          <a:p>
            <a:pPr defTabSz="241093"/>
            <a:endParaRPr lang="en-US" sz="1600" dirty="0">
              <a:solidFill>
                <a:srgbClr val="051E4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4317" y="1960709"/>
            <a:ext cx="4703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>
              <a:buFont typeface="Wingdings" panose="05000000000000000000" pitchFamily="2" charset="2"/>
              <a:buChar char="ü"/>
            </a:pPr>
            <a:endParaRPr lang="en-US" sz="1400" b="1" dirty="0">
              <a:solidFill>
                <a:srgbClr val="00A0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37" indent="-285737">
              <a:buFont typeface="Wingdings" panose="05000000000000000000" pitchFamily="2" charset="2"/>
              <a:buChar char="ü"/>
            </a:pPr>
            <a:endParaRPr lang="en-US" sz="1400" b="1" dirty="0">
              <a:solidFill>
                <a:srgbClr val="00A0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37" indent="-285737">
              <a:buFont typeface="Wingdings" panose="05000000000000000000" pitchFamily="2" charset="2"/>
              <a:buChar char="ü"/>
            </a:pPr>
            <a:endParaRPr lang="en-US" sz="1400" b="1" dirty="0">
              <a:solidFill>
                <a:srgbClr val="00A0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37" indent="-285737">
              <a:buFont typeface="Wingdings" panose="05000000000000000000" pitchFamily="2" charset="2"/>
              <a:buChar char="ü"/>
            </a:pPr>
            <a:endParaRPr lang="en-US" sz="1400" b="1" dirty="0">
              <a:solidFill>
                <a:srgbClr val="00A0D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47536" y="1614336"/>
            <a:ext cx="4654417" cy="3410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Bilingual Census Information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Hotline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877-EL-CENSO </a:t>
            </a:r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877-352-3676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sz="28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Monday 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Friday: 8:30 a.m. – 8:30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p.m. CT  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3" y="1688911"/>
            <a:ext cx="3663787" cy="36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3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1212" y="5839639"/>
            <a:ext cx="5628850" cy="70368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/>
            </a:r>
            <a:b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</a:b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/>
            </a:r>
            <a:b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</a:b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www.hagasecontar.org/resources</a:t>
            </a: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2" y="501969"/>
            <a:ext cx="4329186" cy="48274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44" y="1118804"/>
            <a:ext cx="4384618" cy="4351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4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pasted-image.pdf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71353" y="1663154"/>
            <a:ext cx="10752460" cy="1075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522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10" name="AutoShape 2"/>
          <p:cNvSpPr>
            <a:spLocks/>
          </p:cNvSpPr>
          <p:nvPr/>
        </p:nvSpPr>
        <p:spPr bwMode="auto">
          <a:xfrm>
            <a:off x="607221" y="952127"/>
            <a:ext cx="5566544" cy="71102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defTabSz="321441">
              <a:defRPr/>
            </a:pPr>
            <a:r>
              <a:rPr lang="en-US" sz="5063" b="1" dirty="0">
                <a:solidFill>
                  <a:srgbClr val="FFFFFF"/>
                </a:solidFill>
                <a:latin typeface="Gotham Book" charset="0"/>
                <a:cs typeface="Gotham Book" charset="0"/>
                <a:sym typeface="Gotham Book" charset="0"/>
              </a:rPr>
              <a:t>Thank you.</a:t>
            </a:r>
            <a:endParaRPr lang="en-US" sz="1265" b="1" dirty="0">
              <a:cs typeface="Helvetica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371" y="2053427"/>
            <a:ext cx="73088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21441">
              <a:defRPr/>
            </a:pPr>
            <a:endParaRPr lang="en-US" sz="2400" b="1" dirty="0" smtClean="0">
              <a:solidFill>
                <a:srgbClr val="00A0DD"/>
              </a:solidFill>
              <a:latin typeface="Gotham Book" pitchFamily="50" charset="0"/>
              <a:ea typeface="Gotham" charset="0"/>
              <a:cs typeface="Gotham Book" pitchFamily="50" charset="0"/>
              <a:sym typeface="Gotham Book" charset="0"/>
            </a:endParaRPr>
          </a:p>
          <a:p>
            <a:pPr defTabSz="321441">
              <a:defRPr/>
            </a:pPr>
            <a:endParaRPr lang="en-US" sz="2400" b="1" dirty="0">
              <a:solidFill>
                <a:srgbClr val="00A0DD"/>
              </a:solidFill>
              <a:latin typeface="Gotham Book" pitchFamily="50" charset="0"/>
              <a:ea typeface="Gotham" charset="0"/>
              <a:cs typeface="Gotham Book" pitchFamily="50" charset="0"/>
              <a:sym typeface="Gotham Book" charset="0"/>
            </a:endParaRPr>
          </a:p>
          <a:p>
            <a:pPr defTabSz="321441">
              <a:defRPr/>
            </a:pPr>
            <a:r>
              <a:rPr lang="en-US" sz="2400" b="1" dirty="0" smtClean="0">
                <a:solidFill>
                  <a:srgbClr val="00A0DD"/>
                </a:solidFill>
                <a:latin typeface="Gotham Book" pitchFamily="50" charset="0"/>
                <a:ea typeface="Gotham" charset="0"/>
                <a:cs typeface="Gotham Book" pitchFamily="50" charset="0"/>
                <a:sym typeface="Gotham Book" charset="0"/>
              </a:rPr>
              <a:t>Genesis Sanchez</a:t>
            </a:r>
            <a:endParaRPr lang="en-US" sz="2400" b="1" dirty="0">
              <a:solidFill>
                <a:srgbClr val="00A0DD"/>
              </a:solidFill>
              <a:latin typeface="Gotham Book" pitchFamily="50" charset="0"/>
              <a:ea typeface="Gotham" charset="0"/>
              <a:cs typeface="Gotham Book" pitchFamily="50" charset="0"/>
              <a:sym typeface="Gotham Book" charset="0"/>
            </a:endParaRPr>
          </a:p>
          <a:p>
            <a:pPr defTabSz="321441">
              <a:defRPr/>
            </a:pPr>
            <a:r>
              <a:rPr lang="en-US" sz="2400" dirty="0" smtClean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  <a:t>Texas Regional Census Campaign Manager </a:t>
            </a:r>
            <a: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  <a:t>gsanchez@naleo.org</a:t>
            </a:r>
            <a:endParaRPr lang="en-US" sz="2400" dirty="0">
              <a:solidFill>
                <a:schemeClr val="bg1"/>
              </a:solidFill>
              <a:latin typeface="Gotham Book" panose="02000604040000020004" pitchFamily="50" charset="0"/>
              <a:cs typeface="Gotham Light" pitchFamily="50" charset="0"/>
              <a:sym typeface="Gotham Book" charset="0"/>
            </a:endParaRPr>
          </a:p>
          <a:p>
            <a:pPr defTabSz="321441">
              <a:defRPr/>
            </a:pPr>
            <a: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  <a:t>Twitter: @NALEO | #</a:t>
            </a:r>
            <a:r>
              <a:rPr lang="en-US" sz="2400" dirty="0" err="1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  <a:t>HagaseContar</a:t>
            </a:r>
            <a: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</a:br>
            <a: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</a:rPr>
            </a:br>
            <a: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 Light" pitchFamily="50" charset="0"/>
                <a:sym typeface="Gotham Book" charset="0"/>
                <a:hlinkClick r:id="rId4"/>
              </a:rPr>
              <a:t>www.hagasecontar.org</a:t>
            </a:r>
            <a:endParaRPr lang="en-US" sz="2400" dirty="0">
              <a:solidFill>
                <a:srgbClr val="FFFFFF"/>
              </a:solidFill>
              <a:latin typeface="Gotham Book" panose="02000604040000020004" pitchFamily="50" charset="0"/>
              <a:cs typeface="Gotham Light" pitchFamily="50" charset="0"/>
              <a:sym typeface="Gotham Book" charset="0"/>
            </a:endParaRPr>
          </a:p>
          <a:p>
            <a:pPr defTabSz="321441">
              <a:defRPr/>
            </a:pPr>
            <a: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-Light"/>
                <a:sym typeface="Gotham Book" charset="0"/>
                <a:hlinkClick r:id="rId5"/>
              </a:rPr>
              <a:t>www.naleo.org</a:t>
            </a:r>
            <a:r>
              <a:rPr lang="en-US" sz="2400" dirty="0">
                <a:solidFill>
                  <a:srgbClr val="FFFFFF"/>
                </a:solidFill>
                <a:latin typeface="Gotham Book" panose="02000604040000020004" pitchFamily="50" charset="0"/>
                <a:cs typeface="Gotham-Light"/>
                <a:sym typeface="Gotham Book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Gotham Book" panose="02000604040000020004" pitchFamily="50" charset="0"/>
                <a:cs typeface="Gotham-Light"/>
                <a:sym typeface="Gotham Book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Gotham Book" panose="02000604040000020004" pitchFamily="50" charset="0"/>
                <a:cs typeface="Gotham-Light"/>
                <a:sym typeface="Gotham Book" charset="0"/>
              </a:rPr>
            </a:br>
            <a:endParaRPr lang="en-US" dirty="0">
              <a:latin typeface="Gotham Book" panose="02000604040000020004" pitchFamily="50" charset="0"/>
              <a:cs typeface="Gotham-Light"/>
            </a:endParaRPr>
          </a:p>
        </p:txBody>
      </p:sp>
    </p:spTree>
    <p:extLst>
      <p:ext uri="{BB962C8B-B14F-4D97-AF65-F5344CB8AC3E}">
        <p14:creationId xmlns:p14="http://schemas.microsoft.com/office/powerpoint/2010/main" val="1226295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1162" y="504050"/>
            <a:ext cx="5915025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D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Census?</a:t>
            </a:r>
          </a:p>
          <a:p>
            <a:endParaRPr lang="en-US" sz="2400" b="1" dirty="0">
              <a:solidFill>
                <a:srgbClr val="007DC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Census is a </a:t>
            </a:r>
            <a:r>
              <a:rPr lang="en-US" sz="26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 of every person </a:t>
            </a:r>
            <a:r>
              <a:rPr lang="en-US" sz="26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in the United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U.S. territories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call it: decennial, enumeration, count</a:t>
            </a:r>
          </a:p>
          <a:p>
            <a:endParaRPr lang="en-US" sz="2600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mandated by the Constitution, the </a:t>
            </a:r>
            <a:r>
              <a:rPr lang="en-US" sz="26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Census Bureau </a:t>
            </a:r>
            <a:r>
              <a:rPr lang="en-US" sz="26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conducts the count every 10 years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 is required to participate</a:t>
            </a:r>
            <a:r>
              <a:rPr lang="en-US" sz="26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matter their age, race, ethnicity, or immigration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rgbClr val="007DC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70" y="2112328"/>
            <a:ext cx="2760118" cy="27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55" y="-76343"/>
            <a:ext cx="8196695" cy="1325563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7D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should we care about a fair and accurate Census?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377" y="1028005"/>
            <a:ext cx="8243453" cy="5278583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22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2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billion </a:t>
            </a:r>
            <a:r>
              <a:rPr lang="en-US" sz="22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resources </a:t>
            </a:r>
          </a:p>
          <a:p>
            <a:pPr marL="0" indent="0" fontAlgn="t">
              <a:buNone/>
            </a:pPr>
            <a:r>
              <a:rPr lang="en-US" sz="22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allocated to Texas </a:t>
            </a:r>
          </a:p>
          <a:p>
            <a:pPr marL="0" indent="0" fontAlgn="t">
              <a:buNone/>
            </a:pPr>
            <a:r>
              <a:rPr lang="en-US" sz="22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communities annually </a:t>
            </a:r>
          </a:p>
          <a:p>
            <a:pPr marL="0" indent="0" fontAlgn="t">
              <a:buNone/>
            </a:pPr>
            <a:endParaRPr lang="en-US" sz="2200" b="1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t">
              <a:buNone/>
            </a:pPr>
            <a:r>
              <a:rPr lang="en-US" sz="22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Determines where </a:t>
            </a:r>
          </a:p>
          <a:p>
            <a:pPr marL="0" indent="0" fontAlgn="t">
              <a:buNone/>
            </a:pPr>
            <a:r>
              <a:rPr lang="en-US" sz="22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essential services should </a:t>
            </a:r>
          </a:p>
          <a:p>
            <a:pPr marL="0" indent="0" fontAlgn="t">
              <a:buNone/>
            </a:pPr>
            <a:r>
              <a:rPr lang="en-US" sz="22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built</a:t>
            </a:r>
            <a:r>
              <a:rPr lang="en-US" sz="22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like schools, hospitals, and roads</a:t>
            </a:r>
          </a:p>
          <a:p>
            <a:pPr marL="0" indent="0" fontAlgn="t">
              <a:buNone/>
            </a:pPr>
            <a:endParaRPr lang="en-US" sz="2200" b="1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t">
              <a:buNone/>
            </a:pPr>
            <a:r>
              <a:rPr lang="en-US" sz="22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funds key federal programs that our families depend    on </a:t>
            </a:r>
            <a:r>
              <a:rPr lang="en-US" sz="22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(ex: Head Start, CHIP, Medicaid, and WIC) </a:t>
            </a:r>
          </a:p>
          <a:p>
            <a:pPr marL="0" indent="0" fontAlgn="t">
              <a:buNone/>
            </a:pPr>
            <a:endParaRPr lang="en-US" sz="2200" dirty="0" smtClean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t">
              <a:buNone/>
            </a:pPr>
            <a:r>
              <a:rPr lang="en-US" sz="2200" b="1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Determines political representation. </a:t>
            </a:r>
            <a:r>
              <a:rPr lang="en-US" sz="22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2020, Texas has the opportunity to gain 2-3 congressional seats and redraw its electoral </a:t>
            </a:r>
            <a:r>
              <a:rPr lang="en-US" sz="22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districts</a:t>
            </a:r>
            <a:endParaRPr lang="en-US" sz="22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733627"/>
            <a:ext cx="4898571" cy="26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Census &amp; COVID-19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4121" y="1554480"/>
            <a:ext cx="5416188" cy="45981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is showing us the importance of having reliable and accurate Census data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responders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Hospitals &amp; community health centers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Grocery stores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access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resources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 banks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0" y="1907177"/>
            <a:ext cx="3238162" cy="3649951"/>
          </a:xfrm>
        </p:spPr>
      </p:pic>
      <p:sp>
        <p:nvSpPr>
          <p:cNvPr id="8" name="TextBox 7"/>
          <p:cNvSpPr txBox="1"/>
          <p:nvPr/>
        </p:nvSpPr>
        <p:spPr>
          <a:xfrm>
            <a:off x="399665" y="6045927"/>
            <a:ext cx="8344670" cy="646331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Message: “</a:t>
            </a:r>
            <a:r>
              <a:rPr lang="en-US" b="1" i="1" dirty="0" smtClean="0">
                <a:solidFill>
                  <a:srgbClr val="002060"/>
                </a:solidFill>
              </a:rPr>
              <a:t>As we </a:t>
            </a:r>
            <a:r>
              <a:rPr lang="en-US" b="1" i="1" dirty="0">
                <a:solidFill>
                  <a:srgbClr val="002060"/>
                </a:solidFill>
              </a:rPr>
              <a:t>face this public health crisis, participating in </a:t>
            </a:r>
            <a:r>
              <a:rPr lang="en-US" b="1" i="1" dirty="0" smtClean="0">
                <a:solidFill>
                  <a:srgbClr val="002060"/>
                </a:solidFill>
              </a:rPr>
              <a:t>the Census </a:t>
            </a:r>
            <a:r>
              <a:rPr lang="en-US" b="1" i="1" dirty="0">
                <a:solidFill>
                  <a:srgbClr val="002060"/>
                </a:solidFill>
              </a:rPr>
              <a:t>now helps </a:t>
            </a:r>
            <a:r>
              <a:rPr lang="en-US" b="1" i="1" dirty="0" smtClean="0">
                <a:solidFill>
                  <a:srgbClr val="002060"/>
                </a:solidFill>
              </a:rPr>
              <a:t>secure future </a:t>
            </a:r>
            <a:r>
              <a:rPr lang="en-US" b="1" i="1" dirty="0">
                <a:solidFill>
                  <a:srgbClr val="002060"/>
                </a:solidFill>
              </a:rPr>
              <a:t>funding for </a:t>
            </a:r>
            <a:r>
              <a:rPr lang="en-US" b="1" i="1" dirty="0" smtClean="0">
                <a:solidFill>
                  <a:srgbClr val="002060"/>
                </a:solidFill>
              </a:rPr>
              <a:t>our communities.” 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7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745" y="485236"/>
            <a:ext cx="861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12 Census-guided federal programs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2082" y="1382626"/>
          <a:ext cx="7799832" cy="48753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14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2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Amount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 billions)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Medical Assistance Program (Medicaid)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$368.4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Medicare Part B -- Medicare Supplementary Medical Insurance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$313.7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Medicare Part A -- Medicare Hospital Insurance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$296.5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Medicare Part D -- Prescription Drug Coverage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$100.0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Supplemental Nutrition Assistance Program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$67.8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Highway Planning and Construction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$42.1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7(a) Loan Guarantees (Small Business Administration loan program)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$24.0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 Low to Moderate Income Housing Loans (Section 502)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$20.3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Section 8 Housing Choice Vouchers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$16.7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State Children's Health Insurance Program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$16.0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Title I Grants to LEAs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$15.5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02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Special Education Grants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$12.0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536" y="6218069"/>
            <a:ext cx="879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Andrew Reamer, </a:t>
            </a:r>
            <a:r>
              <a:rPr lang="en-US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Counting for Dollars 2020: The Role of Decennial Census in the Geographic Distribution of Federal Funds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George Washington University, November 2019 (Based on FY 2017 / 316 Program analysis)</a:t>
            </a:r>
          </a:p>
        </p:txBody>
      </p:sp>
    </p:spTree>
    <p:extLst>
      <p:ext uri="{BB962C8B-B14F-4D97-AF65-F5344CB8AC3E}">
        <p14:creationId xmlns:p14="http://schemas.microsoft.com/office/powerpoint/2010/main" val="18667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b="1" dirty="0" smtClean="0">
                <a:solidFill>
                  <a:srgbClr val="007D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ld" pitchFamily="50" charset="0"/>
              </a:rPr>
              <a:t>The count has improved over time but certain populations have historically been missed, including: </a:t>
            </a:r>
            <a:r>
              <a:rPr lang="en-US" altLang="en-US" sz="2800" b="1" dirty="0">
                <a:solidFill>
                  <a:srgbClr val="007D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ld" pitchFamily="50" charset="0"/>
              </a:rPr>
              <a:t/>
            </a:r>
            <a:br>
              <a:rPr lang="en-US" altLang="en-US" sz="2800" b="1" dirty="0">
                <a:solidFill>
                  <a:srgbClr val="007DC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ld" pitchFamily="50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00500" cy="4076412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African Americans, Latinos and American Indians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Low-income households</a:t>
            </a: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Immigrants and individuals with low English-language proficiency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Renters 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Residents who live in non-traditional housing</a:t>
            </a:r>
          </a:p>
          <a:p>
            <a:pPr marL="0" lvl="1" indent="0">
              <a:buNone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66077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Rural residents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mobile residents, such as farmworkers  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young children aged 0-4 </a:t>
            </a:r>
          </a:p>
          <a:p>
            <a:pPr marL="1143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Communities affected by natural disasters</a:t>
            </a:r>
          </a:p>
          <a:p>
            <a:pPr marL="1143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dirty="0" smtClean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ndividuals with disabilities </a:t>
            </a: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lvl="1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0F3A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F3A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Elderly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943" y="5316583"/>
            <a:ext cx="8752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ld" pitchFamily="50" charset="0"/>
              </a:rPr>
              <a:t>Approximately 25% of Texas’ current population </a:t>
            </a:r>
          </a:p>
          <a:p>
            <a:pPr algn="ctr"/>
            <a:r>
              <a:rPr lang="en-US" altLang="en-US" sz="2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otham Bold" pitchFamily="50" charset="0"/>
              </a:rPr>
              <a:t>(over 6 million people) live in “hard to count” areas</a:t>
            </a:r>
          </a:p>
          <a:p>
            <a:pPr algn="ctr"/>
            <a:endParaRPr lang="en-US" altLang="en-US" sz="2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otham Bold" pitchFamily="50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1% undercount in TX ~ $300m federal funds annually </a:t>
            </a:r>
          </a:p>
          <a:p>
            <a:pPr algn="ctr"/>
            <a:endParaRPr lang="en-US" sz="2200" dirty="0">
              <a:solidFill>
                <a:srgbClr val="002060"/>
              </a:solidFill>
            </a:endParaRPr>
          </a:p>
          <a:p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027907"/>
            <a:ext cx="4160376" cy="396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7907"/>
            <a:ext cx="4106387" cy="396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4320" y="611765"/>
            <a:ext cx="42976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Left: Hardest to count tracts in Texas </a:t>
            </a:r>
            <a:endParaRPr lang="en-US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4696" y="597166"/>
            <a:ext cx="4106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Right: Current (4/7/20) response rates</a:t>
            </a:r>
            <a:endParaRPr lang="en-US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4064535"/>
            <a:ext cx="1746026" cy="160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17" y="3959474"/>
            <a:ext cx="1286500" cy="182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91886" y="6113417"/>
            <a:ext cx="5473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of 4/7/20, Texas is currently at a 41.1% response rate, compared to 45.7% national response rates. </a:t>
            </a:r>
            <a:endParaRPr lang="en-US" sz="15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15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2" b="1158"/>
          <a:stretch/>
        </p:blipFill>
        <p:spPr>
          <a:xfrm>
            <a:off x="5050427" y="3886205"/>
            <a:ext cx="4093578" cy="29717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0075" y="1750423"/>
            <a:ext cx="5074519" cy="31269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dirty="0" smtClean="0">
                <a:solidFill>
                  <a:srgbClr val="0F3A67"/>
                </a:solidFill>
                <a:latin typeface="Tahoma"/>
                <a:ea typeface="Tahoma"/>
                <a:cs typeface="Tahoma"/>
              </a:rPr>
              <a:t>In 2010, we had a net undercount of 1 million very young children.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200" dirty="0" smtClean="0">
              <a:solidFill>
                <a:srgbClr val="0F3A67"/>
              </a:solidFill>
              <a:latin typeface="Tahoma"/>
              <a:ea typeface="Tahoma"/>
              <a:cs typeface="Tahom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Many times, caretakers don’t know they should include their babies! Remind families to include their </a:t>
            </a:r>
            <a:r>
              <a:rPr lang="en-US" sz="2200" b="1" i="1" dirty="0" smtClean="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babies and young children. </a:t>
            </a:r>
            <a:endParaRPr lang="en-US" sz="2200" b="1" i="1" dirty="0">
              <a:solidFill>
                <a:srgbClr val="0F3A67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075" y="5372103"/>
            <a:ext cx="40425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</a:t>
            </a:r>
            <a:br>
              <a:rPr lang="en-US" sz="1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 Trends Hispanic Institute and NALEO Educational Fund, 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Invisible Ones: How Latino Children are Left out of our Nation’s Census Count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" y="428529"/>
            <a:ext cx="9143999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altLang="en-US" sz="2800" b="1">
                <a:solidFill>
                  <a:srgbClr val="007DC3"/>
                </a:solidFill>
                <a:latin typeface="Tahoma"/>
                <a:ea typeface="Tahoma"/>
                <a:cs typeface="Tahoma"/>
                <a:sym typeface="Gotham Bold" pitchFamily="50" charset="0"/>
              </a:rPr>
              <a:t>Very Young Children are Most Likely to be </a:t>
            </a:r>
            <a:r>
              <a:rPr lang="en-US" altLang="en-US" sz="2800" b="1" dirty="0">
                <a:solidFill>
                  <a:srgbClr val="007DC3"/>
                </a:solidFill>
                <a:latin typeface="Tahoma"/>
                <a:ea typeface="Tahoma"/>
                <a:cs typeface="Tahoma"/>
                <a:sym typeface="Gotham Bold" pitchFamily="50" charset="0"/>
              </a:rPr>
              <a:t>Excluded from the Census Count</a:t>
            </a:r>
          </a:p>
        </p:txBody>
      </p:sp>
    </p:spTree>
    <p:extLst>
      <p:ext uri="{BB962C8B-B14F-4D97-AF65-F5344CB8AC3E}">
        <p14:creationId xmlns:p14="http://schemas.microsoft.com/office/powerpoint/2010/main" val="197539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0d2c692-6722-4b8f-89f8-cdddd1405c52">
      <UserInfo>
        <DisplayName>Jackie Colon</DisplayName>
        <AccountId>85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9C8A290E37D45862A5F7EE40B0130" ma:contentTypeVersion="15" ma:contentTypeDescription="Create a new document." ma:contentTypeScope="" ma:versionID="07ad08d17c2e33ff402c9ab7db7c1947">
  <xsd:schema xmlns:xsd="http://www.w3.org/2001/XMLSchema" xmlns:xs="http://www.w3.org/2001/XMLSchema" xmlns:p="http://schemas.microsoft.com/office/2006/metadata/properties" xmlns:ns2="20d2c692-6722-4b8f-89f8-cdddd1405c52" xmlns:ns3="13ee1d3b-ad92-4269-94b9-1244c49caec6" xmlns:ns4="88ecc563-ce29-4ef1-914d-6b9fc54f5308" targetNamespace="http://schemas.microsoft.com/office/2006/metadata/properties" ma:root="true" ma:fieldsID="dddd831b6be2e682c5ec6dcfbb664e92" ns2:_="" ns3:_="" ns4:_="">
    <xsd:import namespace="20d2c692-6722-4b8f-89f8-cdddd1405c52"/>
    <xsd:import namespace="13ee1d3b-ad92-4269-94b9-1244c49caec6"/>
    <xsd:import namespace="88ecc563-ce29-4ef1-914d-6b9fc54f53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2c692-6722-4b8f-89f8-cdddd1405c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e1d3b-ad92-4269-94b9-1244c49caec6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ecc563-ce29-4ef1-914d-6b9fc54f53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C35486-70B5-422E-A572-5630BC79171C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88ecc563-ce29-4ef1-914d-6b9fc54f5308"/>
    <ds:schemaRef ds:uri="http://purl.org/dc/terms/"/>
    <ds:schemaRef ds:uri="http://schemas.microsoft.com/office/2006/documentManagement/types"/>
    <ds:schemaRef ds:uri="13ee1d3b-ad92-4269-94b9-1244c49caec6"/>
    <ds:schemaRef ds:uri="20d2c692-6722-4b8f-89f8-cdddd1405c5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C687FCD-F756-4365-891B-2A5503100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C7059-7540-4EE8-85E3-D3ABEE680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2c692-6722-4b8f-89f8-cdddd1405c52"/>
    <ds:schemaRef ds:uri="13ee1d3b-ad92-4269-94b9-1244c49caec6"/>
    <ds:schemaRef ds:uri="88ecc563-ce29-4ef1-914d-6b9fc54f5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11204</TotalTime>
  <Words>1456</Words>
  <Application>Microsoft Office PowerPoint</Application>
  <PresentationFormat>On-screen Show (4:3)</PresentationFormat>
  <Paragraphs>258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ＭＳ Ｐゴシック</vt:lpstr>
      <vt:lpstr>Adobe Garamond Pro</vt:lpstr>
      <vt:lpstr>AlternateGotNo3D</vt:lpstr>
      <vt:lpstr>Arial</vt:lpstr>
      <vt:lpstr>Calibri</vt:lpstr>
      <vt:lpstr>Calibri Light</vt:lpstr>
      <vt:lpstr>Gotham</vt:lpstr>
      <vt:lpstr>Gotham Bold</vt:lpstr>
      <vt:lpstr>Gotham Book</vt:lpstr>
      <vt:lpstr>Gotham Light</vt:lpstr>
      <vt:lpstr>Gotham-Light</vt:lpstr>
      <vt:lpstr>Helvetica Light</vt:lpstr>
      <vt:lpstr>Tahoma</vt:lpstr>
      <vt:lpstr>Wingdings</vt:lpstr>
      <vt:lpstr>Office Theme</vt:lpstr>
      <vt:lpstr>PowerPoint Presentation</vt:lpstr>
      <vt:lpstr>Civic Engagement Mission Statement</vt:lpstr>
      <vt:lpstr>PowerPoint Presentation</vt:lpstr>
      <vt:lpstr>Why should we care about a fair and accurate Census? </vt:lpstr>
      <vt:lpstr>2020 Census &amp; COVID-19</vt:lpstr>
      <vt:lpstr>PowerPoint Presentation</vt:lpstr>
      <vt:lpstr>The count has improved over time but certain populations have historically been missed, including:  </vt:lpstr>
      <vt:lpstr>PowerPoint Presentation</vt:lpstr>
      <vt:lpstr>PowerPoint Presentation</vt:lpstr>
      <vt:lpstr>PowerPoint Presentation</vt:lpstr>
      <vt:lpstr>How households will be invited to self-respond in 2020:</vt:lpstr>
      <vt:lpstr>How the public will be invited to self-respond in 2020:</vt:lpstr>
      <vt:lpstr>Sample Invitation  Letter: </vt:lpstr>
      <vt:lpstr>The 2020 Census Questionnaire will ask:</vt:lpstr>
      <vt:lpstr>The 2020 Census Questionnaire  WILL NOT ASK:</vt:lpstr>
      <vt:lpstr>What happens if you don’t have your Census ID?  Non-ID Response</vt:lpstr>
      <vt:lpstr>PowerPoint Presentation</vt:lpstr>
      <vt:lpstr>PowerPoint Presentation</vt:lpstr>
      <vt:lpstr>How can you support the 2020 Census? </vt:lpstr>
      <vt:lpstr>PowerPoint Presentation</vt:lpstr>
      <vt:lpstr>  www.hagasecontar.org/resources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Lizette Escobedo</dc:creator>
  <cp:lastModifiedBy>Genesis Sanchez</cp:lastModifiedBy>
  <cp:revision>224</cp:revision>
  <cp:lastPrinted>2019-10-31T18:29:55Z</cp:lastPrinted>
  <dcterms:created xsi:type="dcterms:W3CDTF">2019-06-16T19:11:12Z</dcterms:created>
  <dcterms:modified xsi:type="dcterms:W3CDTF">2020-04-08T05:14:16Z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0x0101008A29C8A290E37D45862A5F7EE40B0130</vt:lpwstr>
  </property>
</Properties>
</file>