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934200"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04820" cy="461010"/>
          </a:xfrm>
          <a:prstGeom prst="rect">
            <a:avLst/>
          </a:prstGeom>
          <a:noFill/>
          <a:ln>
            <a:noFill/>
          </a:ln>
        </p:spPr>
        <p:txBody>
          <a:bodyPr spcFirstLastPara="1" wrap="square" lIns="92300" tIns="46150" rIns="92300" bIns="461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27775" y="0"/>
            <a:ext cx="3004820" cy="461010"/>
          </a:xfrm>
          <a:prstGeom prst="rect">
            <a:avLst/>
          </a:prstGeom>
          <a:noFill/>
          <a:ln>
            <a:noFill/>
          </a:ln>
        </p:spPr>
        <p:txBody>
          <a:bodyPr spcFirstLastPara="1" wrap="square" lIns="92300" tIns="46150" rIns="92300" bIns="461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3420" y="4379595"/>
            <a:ext cx="5547360" cy="4149090"/>
          </a:xfrm>
          <a:prstGeom prst="rect">
            <a:avLst/>
          </a:prstGeom>
          <a:noFill/>
          <a:ln>
            <a:noFill/>
          </a:ln>
        </p:spPr>
        <p:txBody>
          <a:bodyPr spcFirstLastPara="1" wrap="square" lIns="92300" tIns="46150" rIns="92300" bIns="46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57590"/>
            <a:ext cx="3004820" cy="461010"/>
          </a:xfrm>
          <a:prstGeom prst="rect">
            <a:avLst/>
          </a:prstGeom>
          <a:noFill/>
          <a:ln>
            <a:noFill/>
          </a:ln>
        </p:spPr>
        <p:txBody>
          <a:bodyPr spcFirstLastPara="1" wrap="square" lIns="92300" tIns="46150" rIns="92300" bIns="461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27775" y="8757590"/>
            <a:ext cx="3004820" cy="46101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U.S._Customs_and_Border_Protection" TargetMode="External"/><Relationship Id="rId7" Type="http://schemas.openxmlformats.org/officeDocument/2006/relationships/hyperlink" Target="https://en.wikipedia.org/wiki/Chain-link_fenc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Cage" TargetMode="External"/><Relationship Id="rId5" Type="http://schemas.openxmlformats.org/officeDocument/2006/relationships/hyperlink" Target="https://en.wikipedia.org/wiki/McAllen,_Texas" TargetMode="External"/><Relationship Id="rId4" Type="http://schemas.openxmlformats.org/officeDocument/2006/relationships/hyperlink" Target="https://en.wikipedia.org/wiki/Ursula_(detention_cent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93420" y="4379595"/>
            <a:ext cx="5547360" cy="414909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Sr. Denise</a:t>
            </a:r>
            <a:endParaRPr/>
          </a:p>
        </p:txBody>
      </p:sp>
      <p:sp>
        <p:nvSpPr>
          <p:cNvPr id="164" name="Google Shape;164;p12:notes"/>
          <p:cNvSpPr txBox="1">
            <a:spLocks noGrp="1"/>
          </p:cNvSpPr>
          <p:nvPr>
            <p:ph type="sldNum" idx="12"/>
          </p:nvPr>
        </p:nvSpPr>
        <p:spPr>
          <a:xfrm>
            <a:off x="3927775" y="8757590"/>
            <a:ext cx="3004820" cy="46101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93420" y="4379595"/>
            <a:ext cx="5547360" cy="414909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Sr. Denise insert story. Talk about the ice box ad dog kennel.</a:t>
            </a:r>
            <a:endParaRPr/>
          </a:p>
        </p:txBody>
      </p:sp>
      <p:sp>
        <p:nvSpPr>
          <p:cNvPr id="181" name="Google Shape;181;p13:notes"/>
          <p:cNvSpPr txBox="1">
            <a:spLocks noGrp="1"/>
          </p:cNvSpPr>
          <p:nvPr>
            <p:ph type="sldNum" idx="12"/>
          </p:nvPr>
        </p:nvSpPr>
        <p:spPr>
          <a:xfrm>
            <a:off x="3927775" y="8757590"/>
            <a:ext cx="3004820" cy="46101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99" name="Google Shape;199;p1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7:notes"/>
          <p:cNvSpPr txBox="1">
            <a:spLocks noGrp="1"/>
          </p:cNvSpPr>
          <p:nvPr>
            <p:ph type="body" idx="1"/>
          </p:nvPr>
        </p:nvSpPr>
        <p:spPr>
          <a:xfrm>
            <a:off x="693420" y="4379595"/>
            <a:ext cx="5547360" cy="414909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Ursula</a:t>
            </a:r>
            <a:r>
              <a:rPr lang="en-US" sz="1200" b="0" i="0">
                <a:solidFill>
                  <a:schemeClr val="dk1"/>
                </a:solidFill>
                <a:latin typeface="Calibri"/>
                <a:ea typeface="Calibri"/>
                <a:cs typeface="Calibri"/>
                <a:sym typeface="Calibri"/>
              </a:rPr>
              <a:t> is the colloquial name for the </a:t>
            </a:r>
            <a:r>
              <a:rPr lang="en-US" sz="1200" b="1" i="0">
                <a:solidFill>
                  <a:schemeClr val="dk1"/>
                </a:solidFill>
                <a:latin typeface="Calibri"/>
                <a:ea typeface="Calibri"/>
                <a:cs typeface="Calibri"/>
                <a:sym typeface="Calibri"/>
              </a:rPr>
              <a:t>Central Processing Center</a:t>
            </a:r>
            <a:r>
              <a:rPr lang="en-US" sz="1200" b="0" i="0">
                <a:solidFill>
                  <a:schemeClr val="dk1"/>
                </a:solidFill>
                <a:latin typeface="Calibri"/>
                <a:ea typeface="Calibri"/>
                <a:cs typeface="Calibri"/>
                <a:sym typeface="Calibri"/>
              </a:rPr>
              <a:t>, the largest </a:t>
            </a:r>
            <a:r>
              <a:rPr lang="en-US" sz="1200" b="0" i="0" u="sng" strike="noStrike">
                <a:solidFill>
                  <a:schemeClr val="hlink"/>
                </a:solidFill>
                <a:latin typeface="Calibri"/>
                <a:ea typeface="Calibri"/>
                <a:cs typeface="Calibri"/>
                <a:sym typeface="Calibri"/>
                <a:hlinkClick r:id="rId3"/>
              </a:rPr>
              <a:t>U.S. Customs and Border Protection</a:t>
            </a:r>
            <a:r>
              <a:rPr lang="en-US" sz="1200" b="0" i="0">
                <a:solidFill>
                  <a:schemeClr val="dk1"/>
                </a:solidFill>
                <a:latin typeface="Calibri"/>
                <a:ea typeface="Calibri"/>
                <a:cs typeface="Calibri"/>
                <a:sym typeface="Calibri"/>
              </a:rPr>
              <a:t> detention center for undocumented immigrants. The facility is a retrofitted warehouse that can hold more than 1,000 people.</a:t>
            </a:r>
            <a:r>
              <a:rPr lang="en-US" sz="1200" b="0" i="0" u="sng" strike="noStrike" baseline="30000">
                <a:solidFill>
                  <a:schemeClr val="hlink"/>
                </a:solidFill>
                <a:latin typeface="Calibri"/>
                <a:ea typeface="Calibri"/>
                <a:cs typeface="Calibri"/>
                <a:sym typeface="Calibri"/>
                <a:hlinkClick r:id="rId4"/>
              </a:rPr>
              <a:t>[1]</a:t>
            </a:r>
            <a:r>
              <a:rPr lang="en-US" sz="1200" b="0" i="0">
                <a:solidFill>
                  <a:schemeClr val="dk1"/>
                </a:solidFill>
                <a:latin typeface="Calibri"/>
                <a:ea typeface="Calibri"/>
                <a:cs typeface="Calibri"/>
                <a:sym typeface="Calibri"/>
              </a:rPr>
              <a:t> It was opened in 2014 on W. Ursula Avenue in </a:t>
            </a:r>
            <a:r>
              <a:rPr lang="en-US" sz="1200" b="0" i="0" u="sng" strike="noStrike">
                <a:solidFill>
                  <a:schemeClr val="hlink"/>
                </a:solidFill>
                <a:latin typeface="Calibri"/>
                <a:ea typeface="Calibri"/>
                <a:cs typeface="Calibri"/>
                <a:sym typeface="Calibri"/>
                <a:hlinkClick r:id="rId5"/>
              </a:rPr>
              <a:t>McAllen, Texas</a:t>
            </a:r>
            <a:r>
              <a:rPr lang="en-US" sz="1200" b="0" i="0">
                <a:solidFill>
                  <a:schemeClr val="dk1"/>
                </a:solidFill>
                <a:latin typeface="Calibri"/>
                <a:ea typeface="Calibri"/>
                <a:cs typeface="Calibri"/>
                <a:sym typeface="Calibri"/>
              </a:rPr>
              <a:t>. In June 2018, it gained notoriety for the practice of keeping children in large </a:t>
            </a:r>
            <a:r>
              <a:rPr lang="en-US" sz="1200" b="0" i="0" u="sng" strike="noStrike">
                <a:solidFill>
                  <a:schemeClr val="hlink"/>
                </a:solidFill>
                <a:latin typeface="Calibri"/>
                <a:ea typeface="Calibri"/>
                <a:cs typeface="Calibri"/>
                <a:sym typeface="Calibri"/>
                <a:hlinkClick r:id="rId6"/>
              </a:rPr>
              <a:t>cages</a:t>
            </a:r>
            <a:r>
              <a:rPr lang="en-US" sz="1200" b="0" i="0">
                <a:solidFill>
                  <a:schemeClr val="dk1"/>
                </a:solidFill>
                <a:latin typeface="Calibri"/>
                <a:ea typeface="Calibri"/>
                <a:cs typeface="Calibri"/>
                <a:sym typeface="Calibri"/>
              </a:rPr>
              <a:t> made of </a:t>
            </a:r>
            <a:r>
              <a:rPr lang="en-US" sz="1200" b="0" i="0" u="sng">
                <a:solidFill>
                  <a:schemeClr val="hlink"/>
                </a:solidFill>
                <a:latin typeface="Calibri"/>
                <a:ea typeface="Calibri"/>
                <a:cs typeface="Calibri"/>
                <a:sym typeface="Calibri"/>
                <a:hlinkClick r:id="rId7"/>
              </a:rPr>
              <a:t>chain-link fencing</a:t>
            </a:r>
            <a:r>
              <a:rPr lang="en-US" sz="1200" b="0" i="0">
                <a:solidFill>
                  <a:schemeClr val="dk1"/>
                </a:solidFill>
                <a:latin typeface="Calibri"/>
                <a:ea typeface="Calibri"/>
                <a:cs typeface="Calibri"/>
                <a:sym typeface="Calibri"/>
              </a:rPr>
              <a:t>.</a:t>
            </a:r>
            <a:r>
              <a:rPr lang="en-US" sz="1200" b="0" i="0" u="sng" strike="noStrike" baseline="30000">
                <a:solidFill>
                  <a:schemeClr val="hlink"/>
                </a:solidFill>
                <a:latin typeface="Calibri"/>
                <a:ea typeface="Calibri"/>
                <a:cs typeface="Calibri"/>
                <a:sym typeface="Calibri"/>
                <a:hlinkClick r:id="rId4"/>
              </a:rPr>
              <a:t>[</a:t>
            </a:r>
            <a:endParaRPr/>
          </a:p>
        </p:txBody>
      </p:sp>
      <p:sp>
        <p:nvSpPr>
          <p:cNvPr id="205" name="Google Shape;205;p17:notes"/>
          <p:cNvSpPr txBox="1">
            <a:spLocks noGrp="1"/>
          </p:cNvSpPr>
          <p:nvPr>
            <p:ph type="sldNum" idx="12"/>
          </p:nvPr>
        </p:nvSpPr>
        <p:spPr>
          <a:xfrm>
            <a:off x="3927775" y="8757590"/>
            <a:ext cx="3004820" cy="46101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39" name="Google Shape;239;p2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44" name="Google Shape;244;p2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49" name="Google Shape;249;p2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54" name="Google Shape;254;p27: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2f56c7eb9_0_0:notes"/>
          <p:cNvSpPr>
            <a:spLocks noGrp="1" noRot="1" noChangeAspect="1"/>
          </p:cNvSpPr>
          <p:nvPr>
            <p:ph type="sldImg" idx="2"/>
          </p:nvPr>
        </p:nvSpPr>
        <p:spPr>
          <a:xfrm>
            <a:off x="1162050" y="692150"/>
            <a:ext cx="4610100" cy="3457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2f56c7eb9_0_0:notes"/>
          <p:cNvSpPr txBox="1">
            <a:spLocks noGrp="1"/>
          </p:cNvSpPr>
          <p:nvPr>
            <p:ph type="body" idx="1"/>
          </p:nvPr>
        </p:nvSpPr>
        <p:spPr>
          <a:xfrm>
            <a:off x="693420" y="4379595"/>
            <a:ext cx="5547300" cy="41490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261" name="Google Shape;261;g72f56c7eb9_0_0:notes"/>
          <p:cNvSpPr txBox="1">
            <a:spLocks noGrp="1"/>
          </p:cNvSpPr>
          <p:nvPr>
            <p:ph type="sldNum" idx="12"/>
          </p:nvPr>
        </p:nvSpPr>
        <p:spPr>
          <a:xfrm>
            <a:off x="3927775" y="8757590"/>
            <a:ext cx="3004800" cy="4611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93420" y="4379595"/>
            <a:ext cx="5547360" cy="414909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93420" y="4379595"/>
            <a:ext cx="5547360" cy="414909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Sr. Denise</a:t>
            </a:r>
            <a:endParaRPr/>
          </a:p>
        </p:txBody>
      </p:sp>
      <p:sp>
        <p:nvSpPr>
          <p:cNvPr id="156" name="Google Shape;156;p11:notes"/>
          <p:cNvSpPr txBox="1">
            <a:spLocks noGrp="1"/>
          </p:cNvSpPr>
          <p:nvPr>
            <p:ph type="sldNum" idx="12"/>
          </p:nvPr>
        </p:nvSpPr>
        <p:spPr>
          <a:xfrm>
            <a:off x="3927775" y="8757590"/>
            <a:ext cx="3004820" cy="46101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21" name="Google Shape;21;p2"/>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23" name="Google Shape;23;p2"/>
          <p:cNvGrpSpPr/>
          <p:nvPr/>
        </p:nvGrpSpPr>
        <p:grpSpPr>
          <a:xfrm>
            <a:off x="-3765" y="4953000"/>
            <a:ext cx="9147765" cy="1912088"/>
            <a:chOff x="-3765" y="4832896"/>
            <a:chExt cx="9147765" cy="2032192"/>
          </a:xfrm>
        </p:grpSpPr>
        <p:sp>
          <p:nvSpPr>
            <p:cNvPr id="24" name="Google Shape;24;p2"/>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5" name="Google Shape;25;p2"/>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6" name="Google Shape;26;p2"/>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27" name="Google Shape;27;p2"/>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rgbClr val="FFFFFF"/>
                </a:solidFill>
                <a:latin typeface="Lucida Sans"/>
                <a:ea typeface="Lucida Sans"/>
                <a:cs typeface="Lucida Sans"/>
                <a:sym typeface="Lucida Sans"/>
              </a:defRPr>
            </a:lvl1pPr>
            <a:lvl2pPr marL="0" lvl="1" indent="0" algn="r">
              <a:spcBef>
                <a:spcPts val="0"/>
              </a:spcBef>
              <a:buNone/>
              <a:defRPr sz="1000" b="0">
                <a:solidFill>
                  <a:srgbClr val="FFFFFF"/>
                </a:solidFill>
                <a:latin typeface="Lucida Sans"/>
                <a:ea typeface="Lucida Sans"/>
                <a:cs typeface="Lucida Sans"/>
                <a:sym typeface="Lucida Sans"/>
              </a:defRPr>
            </a:lvl2pPr>
            <a:lvl3pPr marL="0" lvl="2" indent="0" algn="r">
              <a:spcBef>
                <a:spcPts val="0"/>
              </a:spcBef>
              <a:buNone/>
              <a:defRPr sz="1000" b="0">
                <a:solidFill>
                  <a:srgbClr val="FFFFFF"/>
                </a:solidFill>
                <a:latin typeface="Lucida Sans"/>
                <a:ea typeface="Lucida Sans"/>
                <a:cs typeface="Lucida Sans"/>
                <a:sym typeface="Lucida Sans"/>
              </a:defRPr>
            </a:lvl3pPr>
            <a:lvl4pPr marL="0" lvl="3" indent="0" algn="r">
              <a:spcBef>
                <a:spcPts val="0"/>
              </a:spcBef>
              <a:buNone/>
              <a:defRPr sz="1000" b="0">
                <a:solidFill>
                  <a:srgbClr val="FFFFFF"/>
                </a:solidFill>
                <a:latin typeface="Lucida Sans"/>
                <a:ea typeface="Lucida Sans"/>
                <a:cs typeface="Lucida Sans"/>
                <a:sym typeface="Lucida Sans"/>
              </a:defRPr>
            </a:lvl4pPr>
            <a:lvl5pPr marL="0" lvl="4" indent="0" algn="r">
              <a:spcBef>
                <a:spcPts val="0"/>
              </a:spcBef>
              <a:buNone/>
              <a:defRPr sz="1000" b="0">
                <a:solidFill>
                  <a:srgbClr val="FFFFFF"/>
                </a:solidFill>
                <a:latin typeface="Lucida Sans"/>
                <a:ea typeface="Lucida Sans"/>
                <a:cs typeface="Lucida Sans"/>
                <a:sym typeface="Lucida Sans"/>
              </a:defRPr>
            </a:lvl5pPr>
            <a:lvl6pPr marL="0" lvl="5" indent="0" algn="r">
              <a:spcBef>
                <a:spcPts val="0"/>
              </a:spcBef>
              <a:buNone/>
              <a:defRPr sz="1000" b="0">
                <a:solidFill>
                  <a:srgbClr val="FFFFFF"/>
                </a:solidFill>
                <a:latin typeface="Lucida Sans"/>
                <a:ea typeface="Lucida Sans"/>
                <a:cs typeface="Lucida Sans"/>
                <a:sym typeface="Lucida Sans"/>
              </a:defRPr>
            </a:lvl6pPr>
            <a:lvl7pPr marL="0" lvl="6" indent="0" algn="r">
              <a:spcBef>
                <a:spcPts val="0"/>
              </a:spcBef>
              <a:buNone/>
              <a:defRPr sz="1000" b="0">
                <a:solidFill>
                  <a:srgbClr val="FFFFFF"/>
                </a:solidFill>
                <a:latin typeface="Lucida Sans"/>
                <a:ea typeface="Lucida Sans"/>
                <a:cs typeface="Lucida Sans"/>
                <a:sym typeface="Lucida Sans"/>
              </a:defRPr>
            </a:lvl7pPr>
            <a:lvl8pPr marL="0" lvl="7" indent="0" algn="r">
              <a:spcBef>
                <a:spcPts val="0"/>
              </a:spcBef>
              <a:buNone/>
              <a:defRPr sz="1000" b="0">
                <a:solidFill>
                  <a:srgbClr val="FFFFFF"/>
                </a:solidFill>
                <a:latin typeface="Lucida Sans"/>
                <a:ea typeface="Lucida Sans"/>
                <a:cs typeface="Lucida Sans"/>
                <a:sym typeface="Lucida Sans"/>
              </a:defRPr>
            </a:lvl8pPr>
            <a:lvl9pPr marL="0" lvl="8" indent="0" algn="r">
              <a:spcBef>
                <a:spcPts val="0"/>
              </a:spcBef>
              <a:buNone/>
              <a:defRPr sz="1000" b="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1" name="Google Shape;31;p2"/>
          <p:cNvPicPr preferRelativeResize="0"/>
          <p:nvPr/>
        </p:nvPicPr>
        <p:blipFill rotWithShape="1">
          <a:blip r:embed="rId3">
            <a:alphaModFix/>
          </a:blip>
          <a:srcRect/>
          <a:stretch/>
        </p:blipFill>
        <p:spPr>
          <a:xfrm>
            <a:off x="152400" y="152400"/>
            <a:ext cx="2200275" cy="8111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5" name="Google Shape;95;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101" name="Google Shape;101;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4" name="Google Shape;34;p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7" name="Google Shape;3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3"/>
          <p:cNvPicPr preferRelativeResize="0"/>
          <p:nvPr/>
        </p:nvPicPr>
        <p:blipFill rotWithShape="1">
          <a:blip r:embed="rId2">
            <a:alphaModFix/>
          </a:blip>
          <a:srcRect/>
          <a:stretch/>
        </p:blipFill>
        <p:spPr>
          <a:xfrm>
            <a:off x="152400" y="152400"/>
            <a:ext cx="2200275" cy="8111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4"/>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2" name="Google Shape;42;p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5" name="Google Shape;45;p4"/>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6" name="Google Shape;46;p4"/>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7"/>
        <p:cNvGrpSpPr/>
        <p:nvPr/>
      </p:nvGrpSpPr>
      <p:grpSpPr>
        <a:xfrm>
          <a:off x="0" y="0"/>
          <a:ext cx="0" cy="0"/>
          <a:chOff x="0" y="0"/>
          <a:chExt cx="0" cy="0"/>
        </a:xfrm>
      </p:grpSpPr>
      <p:sp>
        <p:nvSpPr>
          <p:cNvPr id="48" name="Google Shape;48;p5"/>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9" name="Google Shape;49;p5"/>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0" name="Google Shape;50;p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3" name="Google Shape;5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0" sy="50000" flip="none" algn="tl"/>
        </a:blipFill>
        <a:effectLst/>
      </p:bgPr>
    </p:bg>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6"/>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8" name="Google Shape;58;p6"/>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9" name="Google Shape;59;p6"/>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0" name="Google Shape;60;p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3"/>
        <p:cNvGrpSpPr/>
        <p:nvPr/>
      </p:nvGrpSpPr>
      <p:grpSpPr>
        <a:xfrm>
          <a:off x="0" y="0"/>
          <a:ext cx="0" cy="0"/>
          <a:chOff x="0" y="0"/>
          <a:chExt cx="0" cy="0"/>
        </a:xfrm>
      </p:grpSpPr>
      <p:sp>
        <p:nvSpPr>
          <p:cNvPr id="64" name="Google Shape;64;p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7" name="Google Shape;6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5" name="Google Shape;75;p9"/>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6" name="Google Shape;76;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9"/>
        <p:cNvGrpSpPr/>
        <p:nvPr/>
      </p:nvGrpSpPr>
      <p:grpSpPr>
        <a:xfrm>
          <a:off x="0" y="0"/>
          <a:ext cx="0" cy="0"/>
          <a:chOff x="0" y="0"/>
          <a:chExt cx="0" cy="0"/>
        </a:xfrm>
      </p:grpSpPr>
      <p:sp>
        <p:nvSpPr>
          <p:cNvPr id="80" name="Google Shape;80;p10"/>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81" name="Google Shape;81;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82" name="Google Shape;82;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5" name="Google Shape;85;p10"/>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0"/>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7" name="Google Shape;87;p10"/>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8" name="Google Shape;88;p10"/>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9" name="Google Shape;89;p1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90" name="Google Shape;90;p10"/>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91" name="Google Shape;91;p10"/>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1" name="Google Shape;11;p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2" name="Google Shape;12;p1"/>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13" name="Google Shape;13;p1"/>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p:nvPr/>
        </p:nvSpPr>
        <p:spPr>
          <a:xfrm>
            <a:off x="2133600" y="1600200"/>
            <a:ext cx="4495800"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dk1"/>
                </a:solidFill>
                <a:latin typeface="Lucida Sans"/>
                <a:ea typeface="Lucida Sans"/>
                <a:cs typeface="Lucida Sans"/>
                <a:sym typeface="Lucida Sans"/>
              </a:rPr>
              <a:t>American Organization for Immigrants</a:t>
            </a:r>
            <a:endParaRPr sz="4000" b="1">
              <a:solidFill>
                <a:schemeClr val="dk1"/>
              </a:solidFill>
              <a:latin typeface="Lucida Sans"/>
              <a:ea typeface="Lucida Sans"/>
              <a:cs typeface="Lucida Sans"/>
              <a:sym typeface="Lucida Sans"/>
            </a:endParaRPr>
          </a:p>
        </p:txBody>
      </p:sp>
      <p:sp>
        <p:nvSpPr>
          <p:cNvPr id="109" name="Google Shape;109;p13"/>
          <p:cNvSpPr txBox="1"/>
          <p:nvPr/>
        </p:nvSpPr>
        <p:spPr>
          <a:xfrm>
            <a:off x="1905000" y="4267200"/>
            <a:ext cx="53340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Lucida Sans"/>
                <a:ea typeface="Lucida Sans"/>
                <a:cs typeface="Lucida Sans"/>
                <a:sym typeface="Lucida Sans"/>
              </a:rPr>
              <a:t>702 Donaldson Avenue, Suite 209, </a:t>
            </a:r>
            <a:endParaRPr/>
          </a:p>
          <a:p>
            <a:pPr marL="0" marR="0" lvl="0" indent="0" algn="ctr" rtl="0">
              <a:spcBef>
                <a:spcPts val="0"/>
              </a:spcBef>
              <a:spcAft>
                <a:spcPts val="0"/>
              </a:spcAft>
              <a:buNone/>
            </a:pPr>
            <a:r>
              <a:rPr lang="en-US" sz="1800" b="1">
                <a:solidFill>
                  <a:schemeClr val="dk1"/>
                </a:solidFill>
                <a:latin typeface="Lucida Sans"/>
                <a:ea typeface="Lucida Sans"/>
                <a:cs typeface="Lucida Sans"/>
                <a:sym typeface="Lucida Sans"/>
              </a:rPr>
              <a:t>San Antonio, Tx.  78201</a:t>
            </a:r>
            <a:endParaRPr sz="1800" b="1">
              <a:solidFill>
                <a:schemeClr val="dk1"/>
              </a:solidFill>
              <a:latin typeface="Lucida Sans"/>
              <a:ea typeface="Lucida Sans"/>
              <a:cs typeface="Lucida Sans"/>
              <a:sym typeface="Lucida Sans"/>
            </a:endParaRPr>
          </a:p>
        </p:txBody>
      </p:sp>
      <p:sp>
        <p:nvSpPr>
          <p:cNvPr id="110" name="Google Shape;110;p13"/>
          <p:cNvSpPr txBox="1"/>
          <p:nvPr/>
        </p:nvSpPr>
        <p:spPr>
          <a:xfrm>
            <a:off x="457200" y="5791200"/>
            <a:ext cx="83820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cida Sans"/>
                <a:ea typeface="Lucida Sans"/>
                <a:cs typeface="Lucida Sans"/>
                <a:sym typeface="Lucida Sans"/>
              </a:rPr>
              <a:t>We are a non profit organization helping immigrants in San Antonio</a:t>
            </a:r>
            <a:endParaRPr sz="1800">
              <a:solidFill>
                <a:schemeClr val="dk1"/>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1066800" y="1600200"/>
            <a:ext cx="7162800" cy="1096331"/>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400"/>
              <a:buFont typeface="Lucida Sans"/>
              <a:buNone/>
            </a:pPr>
            <a:r>
              <a:rPr lang="en-US" sz="3400" b="1">
                <a:solidFill>
                  <a:schemeClr val="dk1"/>
                </a:solidFill>
                <a:latin typeface="Lucida Sans"/>
                <a:ea typeface="Lucida Sans"/>
                <a:cs typeface="Lucida Sans"/>
                <a:sym typeface="Lucida Sans"/>
              </a:rPr>
              <a:t>Women in the Northern Triangle</a:t>
            </a:r>
            <a:endParaRPr/>
          </a:p>
        </p:txBody>
      </p:sp>
      <p:grpSp>
        <p:nvGrpSpPr>
          <p:cNvPr id="167" name="Google Shape;167;p22"/>
          <p:cNvGrpSpPr/>
          <p:nvPr/>
        </p:nvGrpSpPr>
        <p:grpSpPr>
          <a:xfrm>
            <a:off x="840664" y="3217053"/>
            <a:ext cx="7881770" cy="1609267"/>
            <a:chOff x="2464" y="1235853"/>
            <a:chExt cx="7881770" cy="1609267"/>
          </a:xfrm>
        </p:grpSpPr>
        <p:sp>
          <p:nvSpPr>
            <p:cNvPr id="168" name="Google Shape;168;p22"/>
            <p:cNvSpPr/>
            <p:nvPr/>
          </p:nvSpPr>
          <p:spPr>
            <a:xfrm>
              <a:off x="2464" y="1235853"/>
              <a:ext cx="2402978" cy="736356"/>
            </a:xfrm>
            <a:prstGeom prst="rect">
              <a:avLst/>
            </a:prstGeom>
            <a:solidFill>
              <a:srgbClr val="DA1C27"/>
            </a:solidFill>
            <a:ln w="55000" cap="flat" cmpd="thickThin">
              <a:solidFill>
                <a:srgbClr val="DA1C2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2464" y="1235853"/>
              <a:ext cx="2402978" cy="73635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cida Sans"/>
                  <a:ea typeface="Lucida Sans"/>
                  <a:cs typeface="Lucida Sans"/>
                  <a:sym typeface="Lucida Sans"/>
                </a:rPr>
                <a:t>50% of murders of women in Guatemala were gang related</a:t>
              </a:r>
              <a:endParaRPr/>
            </a:p>
          </p:txBody>
        </p:sp>
        <p:sp>
          <p:nvSpPr>
            <p:cNvPr id="170" name="Google Shape;170;p22"/>
            <p:cNvSpPr/>
            <p:nvPr/>
          </p:nvSpPr>
          <p:spPr>
            <a:xfrm>
              <a:off x="2464" y="1972210"/>
              <a:ext cx="2402978" cy="872910"/>
            </a:xfrm>
            <a:prstGeom prst="rect">
              <a:avLst/>
            </a:prstGeom>
            <a:solidFill>
              <a:srgbClr val="F1CBCB">
                <a:alpha val="89803"/>
              </a:srgbClr>
            </a:solidFill>
            <a:ln w="55000" cap="flat" cmpd="thickThin">
              <a:solidFill>
                <a:srgbClr val="F1CB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2741860" y="1235853"/>
              <a:ext cx="2402978" cy="736356"/>
            </a:xfrm>
            <a:prstGeom prst="rect">
              <a:avLst/>
            </a:prstGeom>
            <a:solidFill>
              <a:srgbClr val="18C5E4"/>
            </a:solidFill>
            <a:ln w="55000" cap="flat" cmpd="thickThin">
              <a:solidFill>
                <a:srgbClr val="18C5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txBox="1"/>
            <p:nvPr/>
          </p:nvSpPr>
          <p:spPr>
            <a:xfrm>
              <a:off x="2741860" y="1235853"/>
              <a:ext cx="2402978" cy="73635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cida Sans"/>
                  <a:ea typeface="Lucida Sans"/>
                  <a:cs typeface="Lucida Sans"/>
                  <a:sym typeface="Lucida Sans"/>
                </a:rPr>
                <a:t>98% of murders are not prosecuted in Guatemala</a:t>
              </a:r>
              <a:endParaRPr/>
            </a:p>
          </p:txBody>
        </p:sp>
        <p:sp>
          <p:nvSpPr>
            <p:cNvPr id="173" name="Google Shape;173;p22"/>
            <p:cNvSpPr/>
            <p:nvPr/>
          </p:nvSpPr>
          <p:spPr>
            <a:xfrm>
              <a:off x="2741860" y="1972210"/>
              <a:ext cx="2402978" cy="872910"/>
            </a:xfrm>
            <a:prstGeom prst="rect">
              <a:avLst/>
            </a:prstGeom>
            <a:solidFill>
              <a:srgbClr val="F3CACA">
                <a:alpha val="89803"/>
              </a:srgbClr>
            </a:solidFill>
            <a:ln w="55000" cap="flat" cmpd="thickThin">
              <a:solidFill>
                <a:srgbClr val="F3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5481256" y="1235853"/>
              <a:ext cx="2402978" cy="736356"/>
            </a:xfrm>
            <a:prstGeom prst="rect">
              <a:avLst/>
            </a:prstGeom>
            <a:solidFill>
              <a:srgbClr val="EB6218"/>
            </a:solidFill>
            <a:ln w="55000" cap="flat" cmpd="thickThin">
              <a:solidFill>
                <a:srgbClr val="EB62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5481256" y="1235853"/>
              <a:ext cx="2402978" cy="736356"/>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cida Sans"/>
                  <a:ea typeface="Lucida Sans"/>
                  <a:cs typeface="Lucida Sans"/>
                  <a:sym typeface="Lucida Sans"/>
                </a:rPr>
                <a:t>Of the top 5 countries for femicide (female murder), 3 are in the Northern Triangle:</a:t>
              </a:r>
              <a:endParaRPr/>
            </a:p>
          </p:txBody>
        </p:sp>
        <p:sp>
          <p:nvSpPr>
            <p:cNvPr id="176" name="Google Shape;176;p22"/>
            <p:cNvSpPr/>
            <p:nvPr/>
          </p:nvSpPr>
          <p:spPr>
            <a:xfrm>
              <a:off x="5481256" y="1972210"/>
              <a:ext cx="2402978" cy="872910"/>
            </a:xfrm>
            <a:prstGeom prst="rect">
              <a:avLst/>
            </a:prstGeom>
            <a:solidFill>
              <a:srgbClr val="F6CACA">
                <a:alpha val="89803"/>
              </a:srgbClr>
            </a:solidFill>
            <a:ln w="55000" cap="flat" cmpd="thickThin">
              <a:solidFill>
                <a:srgbClr val="F6CA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txBox="1"/>
            <p:nvPr/>
          </p:nvSpPr>
          <p:spPr>
            <a:xfrm>
              <a:off x="5481256" y="1972210"/>
              <a:ext cx="2402978" cy="87291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200"/>
                <a:buFont typeface="Lucida Sans"/>
                <a:buChar char="•"/>
              </a:pPr>
              <a:r>
                <a:rPr lang="en-US" sz="1200" b="0" i="0" u="none" strike="noStrike" cap="none">
                  <a:solidFill>
                    <a:schemeClr val="dk1"/>
                  </a:solidFill>
                  <a:latin typeface="Lucida Sans"/>
                  <a:ea typeface="Lucida Sans"/>
                  <a:cs typeface="Lucida Sans"/>
                  <a:sym typeface="Lucida Sans"/>
                </a:rPr>
                <a:t>#1 El Salvador </a:t>
              </a:r>
              <a:endParaRPr/>
            </a:p>
            <a:p>
              <a:pPr marL="114300" marR="0" lvl="1" indent="-114300" algn="l" rtl="0">
                <a:lnSpc>
                  <a:spcPct val="90000"/>
                </a:lnSpc>
                <a:spcBef>
                  <a:spcPts val="180"/>
                </a:spcBef>
                <a:spcAft>
                  <a:spcPts val="0"/>
                </a:spcAft>
                <a:buClr>
                  <a:schemeClr val="dk1"/>
                </a:buClr>
                <a:buSzPts val="1200"/>
                <a:buFont typeface="Lucida Sans"/>
                <a:buChar char="•"/>
              </a:pPr>
              <a:r>
                <a:rPr lang="en-US" sz="1200" b="0" i="0" u="none" strike="noStrike" cap="none">
                  <a:solidFill>
                    <a:schemeClr val="dk1"/>
                  </a:solidFill>
                  <a:latin typeface="Lucida Sans"/>
                  <a:ea typeface="Lucida Sans"/>
                  <a:cs typeface="Lucida Sans"/>
                  <a:sym typeface="Lucida Sans"/>
                </a:rPr>
                <a:t>#2 Honduras</a:t>
              </a:r>
              <a:endParaRPr/>
            </a:p>
            <a:p>
              <a:pPr marL="114300" marR="0" lvl="1" indent="-114300" algn="l" rtl="0">
                <a:lnSpc>
                  <a:spcPct val="90000"/>
                </a:lnSpc>
                <a:spcBef>
                  <a:spcPts val="180"/>
                </a:spcBef>
                <a:spcAft>
                  <a:spcPts val="0"/>
                </a:spcAft>
                <a:buClr>
                  <a:schemeClr val="dk1"/>
                </a:buClr>
                <a:buSzPts val="1200"/>
                <a:buFont typeface="Lucida Sans"/>
                <a:buChar char="•"/>
              </a:pPr>
              <a:r>
                <a:rPr lang="en-US" sz="1200" b="0" i="0" u="none" strike="noStrike" cap="none">
                  <a:solidFill>
                    <a:schemeClr val="dk1"/>
                  </a:solidFill>
                  <a:latin typeface="Lucida Sans"/>
                  <a:ea typeface="Lucida Sans"/>
                  <a:cs typeface="Lucida Sans"/>
                  <a:sym typeface="Lucida Sans"/>
                </a:rPr>
                <a:t>#4 Guatemala</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body" idx="1"/>
          </p:nvPr>
        </p:nvSpPr>
        <p:spPr>
          <a:xfrm>
            <a:off x="914400" y="1600201"/>
            <a:ext cx="8229600" cy="3581400"/>
          </a:xfrm>
          <a:prstGeom prst="rect">
            <a:avLst/>
          </a:prstGeom>
          <a:noFill/>
          <a:ln>
            <a:noFill/>
          </a:ln>
        </p:spPr>
        <p:txBody>
          <a:bodyPr spcFirstLastPara="1" wrap="square" lIns="91425" tIns="45700" rIns="91425" bIns="45700" anchor="t" anchorCtr="0">
            <a:noAutofit/>
          </a:bodyPr>
          <a:lstStyle/>
          <a:p>
            <a:pPr marL="365760" lvl="0" indent="-139446" algn="l" rtl="0">
              <a:spcBef>
                <a:spcPts val="0"/>
              </a:spcBef>
              <a:spcAft>
                <a:spcPts val="0"/>
              </a:spcAft>
              <a:buSzPts val="1836"/>
              <a:buNone/>
            </a:pPr>
            <a:endParaRPr/>
          </a:p>
          <a:p>
            <a:pPr marL="365760" lvl="0" indent="-256032" algn="l" rtl="0">
              <a:spcBef>
                <a:spcPts val="400"/>
              </a:spcBef>
              <a:spcAft>
                <a:spcPts val="0"/>
              </a:spcAft>
              <a:buSzPts val="1836"/>
              <a:buChar char="🞂"/>
            </a:pPr>
            <a:r>
              <a:rPr lang="en-US"/>
              <a:t>Travel north through Mexico</a:t>
            </a:r>
            <a:endParaRPr/>
          </a:p>
          <a:p>
            <a:pPr marL="365760" lvl="0" indent="-256032" algn="l" rtl="0">
              <a:spcBef>
                <a:spcPts val="400"/>
              </a:spcBef>
              <a:spcAft>
                <a:spcPts val="0"/>
              </a:spcAft>
              <a:buSzPts val="1836"/>
              <a:buChar char="🞂"/>
            </a:pPr>
            <a:r>
              <a:rPr lang="en-US"/>
              <a:t>Surrender at border and ask for help</a:t>
            </a:r>
            <a:endParaRPr/>
          </a:p>
          <a:p>
            <a:pPr marL="365760" lvl="0" indent="-256032" algn="l" rtl="0">
              <a:spcBef>
                <a:spcPts val="400"/>
              </a:spcBef>
              <a:spcAft>
                <a:spcPts val="0"/>
              </a:spcAft>
              <a:buSzPts val="1836"/>
              <a:buChar char="🞂"/>
            </a:pPr>
            <a:r>
              <a:rPr lang="en-US"/>
              <a:t>Held at border and put in “ice box” and “dog pound”</a:t>
            </a:r>
            <a:endParaRPr/>
          </a:p>
          <a:p>
            <a:pPr marL="365760" lvl="0" indent="-256032" algn="l" rtl="0">
              <a:spcBef>
                <a:spcPts val="400"/>
              </a:spcBef>
              <a:spcAft>
                <a:spcPts val="0"/>
              </a:spcAft>
              <a:buSzPts val="1836"/>
              <a:buChar char="🞂"/>
            </a:pPr>
            <a:r>
              <a:rPr lang="en-US"/>
              <a:t>Placed in family detention during processing.</a:t>
            </a:r>
            <a:endParaRPr/>
          </a:p>
        </p:txBody>
      </p:sp>
      <p:sp>
        <p:nvSpPr>
          <p:cNvPr id="184" name="Google Shape;184;p23"/>
          <p:cNvSpPr txBox="1"/>
          <p:nvPr/>
        </p:nvSpPr>
        <p:spPr>
          <a:xfrm>
            <a:off x="2819400" y="457200"/>
            <a:ext cx="5638800" cy="723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100" b="1">
                <a:solidFill>
                  <a:schemeClr val="dk1"/>
                </a:solidFill>
                <a:latin typeface="Lucida Sans"/>
                <a:ea typeface="Lucida Sans"/>
                <a:cs typeface="Lucida Sans"/>
                <a:sym typeface="Lucida Sans"/>
              </a:rPr>
              <a:t>Steps in the Journey</a:t>
            </a:r>
            <a:endParaRPr sz="4100">
              <a:solidFill>
                <a:schemeClr val="dk1"/>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2209800" y="274638"/>
            <a:ext cx="6477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Routes to the U.S.</a:t>
            </a:r>
            <a:endParaRPr/>
          </a:p>
        </p:txBody>
      </p:sp>
      <p:pic>
        <p:nvPicPr>
          <p:cNvPr id="190" name="Google Shape;190;p24" descr="A close up of a map&#10;&#10;Description generated with high confidence"/>
          <p:cNvPicPr preferRelativeResize="0">
            <a:picLocks noGrp="1"/>
          </p:cNvPicPr>
          <p:nvPr>
            <p:ph type="body" idx="1"/>
          </p:nvPr>
        </p:nvPicPr>
        <p:blipFill rotWithShape="1">
          <a:blip r:embed="rId3">
            <a:alphaModFix/>
          </a:blip>
          <a:srcRect/>
          <a:stretch/>
        </p:blipFill>
        <p:spPr>
          <a:xfrm>
            <a:off x="189186" y="1371600"/>
            <a:ext cx="8763000" cy="48894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1905000" y="0"/>
            <a:ext cx="5867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La Bestia</a:t>
            </a:r>
            <a:endParaRPr/>
          </a:p>
        </p:txBody>
      </p:sp>
      <p:pic>
        <p:nvPicPr>
          <p:cNvPr id="196" name="Google Shape;196;p25" descr="la beastia.jpg"/>
          <p:cNvPicPr preferRelativeResize="0">
            <a:picLocks noGrp="1"/>
          </p:cNvPicPr>
          <p:nvPr>
            <p:ph type="body" idx="1"/>
          </p:nvPr>
        </p:nvPicPr>
        <p:blipFill rotWithShape="1">
          <a:blip r:embed="rId3">
            <a:alphaModFix/>
          </a:blip>
          <a:srcRect/>
          <a:stretch/>
        </p:blipFill>
        <p:spPr>
          <a:xfrm>
            <a:off x="609600" y="1092200"/>
            <a:ext cx="8001000" cy="53312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6"/>
          <p:cNvPicPr preferRelativeResize="0">
            <a:picLocks noGrp="1"/>
          </p:cNvPicPr>
          <p:nvPr>
            <p:ph type="body" idx="1"/>
          </p:nvPr>
        </p:nvPicPr>
        <p:blipFill rotWithShape="1">
          <a:blip r:embed="rId3">
            <a:alphaModFix/>
          </a:blip>
          <a:srcRect/>
          <a:stretch/>
        </p:blipFill>
        <p:spPr>
          <a:xfrm>
            <a:off x="380728" y="1219200"/>
            <a:ext cx="8610872" cy="533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p:cNvPicPr preferRelativeResize="0">
            <a:picLocks noGrp="1"/>
          </p:cNvPicPr>
          <p:nvPr>
            <p:ph type="body" idx="1"/>
          </p:nvPr>
        </p:nvPicPr>
        <p:blipFill rotWithShape="1">
          <a:blip r:embed="rId3">
            <a:alphaModFix/>
          </a:blip>
          <a:srcRect/>
          <a:stretch/>
        </p:blipFill>
        <p:spPr>
          <a:xfrm>
            <a:off x="533400" y="1066800"/>
            <a:ext cx="8077200" cy="53859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lvl="0" indent="-139446" algn="l" rtl="0">
              <a:spcBef>
                <a:spcPts val="0"/>
              </a:spcBef>
              <a:spcAft>
                <a:spcPts val="0"/>
              </a:spcAft>
              <a:buSzPts val="1836"/>
              <a:buNone/>
            </a:pPr>
            <a:endParaRPr/>
          </a:p>
          <a:p>
            <a:pPr marL="365760" lvl="0" indent="-256032" algn="l" rtl="0">
              <a:spcBef>
                <a:spcPts val="400"/>
              </a:spcBef>
              <a:spcAft>
                <a:spcPts val="0"/>
              </a:spcAft>
              <a:buSzPts val="1836"/>
              <a:buChar char="🞂"/>
            </a:pPr>
            <a:r>
              <a:rPr lang="en-US"/>
              <a:t>Family Detention for parent and child(ren)</a:t>
            </a:r>
            <a:endParaRPr/>
          </a:p>
          <a:p>
            <a:pPr marL="365760" lvl="0" indent="-256032" algn="l" rtl="0">
              <a:spcBef>
                <a:spcPts val="400"/>
              </a:spcBef>
              <a:spcAft>
                <a:spcPts val="0"/>
              </a:spcAft>
              <a:buSzPts val="1836"/>
              <a:buChar char="🞂"/>
            </a:pPr>
            <a:r>
              <a:rPr lang="en-US"/>
              <a:t>Dilley (TX), Karnes (TX) and Berks (PA)</a:t>
            </a:r>
            <a:endParaRPr/>
          </a:p>
          <a:p>
            <a:pPr marL="365760" lvl="0" indent="-256032" algn="l" rtl="0">
              <a:spcBef>
                <a:spcPts val="400"/>
              </a:spcBef>
              <a:spcAft>
                <a:spcPts val="0"/>
              </a:spcAft>
              <a:buSzPts val="1836"/>
              <a:buChar char="🞂"/>
            </a:pPr>
            <a:r>
              <a:rPr lang="en-US"/>
              <a:t>Trump administration has budgeted expansion of family detention</a:t>
            </a:r>
            <a:endParaRPr/>
          </a:p>
          <a:p>
            <a:pPr marL="365760" lvl="0" indent="-256032" algn="l" rtl="0">
              <a:spcBef>
                <a:spcPts val="400"/>
              </a:spcBef>
              <a:spcAft>
                <a:spcPts val="0"/>
              </a:spcAft>
              <a:buSzPts val="1836"/>
              <a:buChar char="🞂"/>
            </a:pPr>
            <a:r>
              <a:rPr lang="en-US"/>
              <a:t>Facilities operated by GEO and CoreCivic, private for-profit prison companies</a:t>
            </a:r>
            <a:endParaRPr/>
          </a:p>
          <a:p>
            <a:pPr marL="365760" lvl="0" indent="-256032" algn="l" rtl="0">
              <a:spcBef>
                <a:spcPts val="400"/>
              </a:spcBef>
              <a:spcAft>
                <a:spcPts val="0"/>
              </a:spcAft>
              <a:buSzPts val="1836"/>
              <a:buChar char="🞂"/>
            </a:pPr>
            <a:r>
              <a:rPr lang="en-US"/>
              <a:t>Bottom line: We do not need to be protected from asylum seeking families, we need to be protecting them.</a:t>
            </a:r>
            <a:endParaRPr/>
          </a:p>
          <a:p>
            <a:pPr marL="365760" lvl="0" indent="-139446" algn="l" rtl="0">
              <a:spcBef>
                <a:spcPts val="400"/>
              </a:spcBef>
              <a:spcAft>
                <a:spcPts val="0"/>
              </a:spcAft>
              <a:buSzPts val="1836"/>
              <a:buNone/>
            </a:pPr>
            <a:endParaRPr/>
          </a:p>
        </p:txBody>
      </p:sp>
      <p:sp>
        <p:nvSpPr>
          <p:cNvPr id="213" name="Google Shape;213;p28"/>
          <p:cNvSpPr txBox="1">
            <a:spLocks noGrp="1"/>
          </p:cNvSpPr>
          <p:nvPr>
            <p:ph type="title"/>
          </p:nvPr>
        </p:nvSpPr>
        <p:spPr>
          <a:xfrm>
            <a:off x="1828800" y="381000"/>
            <a:ext cx="6477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Family Detention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body" idx="1"/>
          </p:nvPr>
        </p:nvSpPr>
        <p:spPr>
          <a:xfrm>
            <a:off x="457200" y="2108200"/>
            <a:ext cx="8229600" cy="4005072"/>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836"/>
              <a:buChar char="🞂"/>
            </a:pPr>
            <a:r>
              <a:rPr lang="en-US"/>
              <a:t>Parent and child(ren) held in a prison like facility</a:t>
            </a:r>
            <a:endParaRPr/>
          </a:p>
          <a:p>
            <a:pPr marL="365760" lvl="0" indent="-256032" algn="l" rtl="0">
              <a:spcBef>
                <a:spcPts val="400"/>
              </a:spcBef>
              <a:spcAft>
                <a:spcPts val="0"/>
              </a:spcAft>
              <a:buSzPts val="1836"/>
              <a:buChar char="🞂"/>
            </a:pPr>
            <a:r>
              <a:rPr lang="en-US"/>
              <a:t>Inadequate medical care</a:t>
            </a:r>
            <a:endParaRPr/>
          </a:p>
          <a:p>
            <a:pPr marL="365760" lvl="0" indent="-256032" algn="l" rtl="0">
              <a:spcBef>
                <a:spcPts val="400"/>
              </a:spcBef>
              <a:spcAft>
                <a:spcPts val="0"/>
              </a:spcAft>
              <a:buSzPts val="1836"/>
              <a:buChar char="🞂"/>
            </a:pPr>
            <a:r>
              <a:rPr lang="en-US"/>
              <a:t>Await credible fear interviews, but no guarantee of representation</a:t>
            </a:r>
            <a:endParaRPr/>
          </a:p>
          <a:p>
            <a:pPr marL="365760" lvl="0" indent="-256032" algn="l" rtl="0">
              <a:spcBef>
                <a:spcPts val="400"/>
              </a:spcBef>
              <a:spcAft>
                <a:spcPts val="0"/>
              </a:spcAft>
              <a:buSzPts val="1836"/>
              <a:buChar char="🞂"/>
            </a:pPr>
            <a:r>
              <a:rPr lang="en-US"/>
              <a:t>If they fail the credible fear interview, they probably will be deported</a:t>
            </a:r>
            <a:endParaRPr/>
          </a:p>
          <a:p>
            <a:pPr marL="365760" lvl="0" indent="-256032" algn="l" rtl="0">
              <a:spcBef>
                <a:spcPts val="400"/>
              </a:spcBef>
              <a:spcAft>
                <a:spcPts val="0"/>
              </a:spcAft>
              <a:buSzPts val="1836"/>
              <a:buChar char="🞂"/>
            </a:pPr>
            <a:r>
              <a:rPr lang="en-US"/>
              <a:t>May be held for several weeks </a:t>
            </a:r>
            <a:endParaRPr/>
          </a:p>
          <a:p>
            <a:pPr marL="365760" lvl="0" indent="-139446" algn="l" rtl="0">
              <a:spcBef>
                <a:spcPts val="400"/>
              </a:spcBef>
              <a:spcAft>
                <a:spcPts val="0"/>
              </a:spcAft>
              <a:buSzPts val="1836"/>
              <a:buNone/>
            </a:pPr>
            <a:endParaRPr/>
          </a:p>
        </p:txBody>
      </p:sp>
      <p:sp>
        <p:nvSpPr>
          <p:cNvPr id="219" name="Google Shape;219;p29"/>
          <p:cNvSpPr txBox="1">
            <a:spLocks noGrp="1"/>
          </p:cNvSpPr>
          <p:nvPr>
            <p:ph type="title"/>
          </p:nvPr>
        </p:nvSpPr>
        <p:spPr>
          <a:xfrm>
            <a:off x="914400" y="0"/>
            <a:ext cx="8229600"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What happens in </a:t>
            </a:r>
            <a:br>
              <a:rPr lang="en-US"/>
            </a:br>
            <a:r>
              <a:rPr lang="en-US"/>
              <a:t>Family Detention?</a:t>
            </a:r>
            <a:endParaRPr/>
          </a:p>
        </p:txBody>
      </p:sp>
      <p:sp>
        <p:nvSpPr>
          <p:cNvPr id="220" name="Google Shape;220;p29"/>
          <p:cNvSpPr/>
          <p:nvPr/>
        </p:nvSpPr>
        <p:spPr>
          <a:xfrm>
            <a:off x="2515186" y="3244334"/>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0"/>
          <p:cNvPicPr preferRelativeResize="0">
            <a:picLocks noGrp="1"/>
          </p:cNvPicPr>
          <p:nvPr>
            <p:ph type="body" idx="1"/>
          </p:nvPr>
        </p:nvPicPr>
        <p:blipFill rotWithShape="1">
          <a:blip r:embed="rId3">
            <a:alphaModFix/>
          </a:blip>
          <a:srcRect/>
          <a:stretch/>
        </p:blipFill>
        <p:spPr>
          <a:xfrm>
            <a:off x="665224" y="990600"/>
            <a:ext cx="8326376" cy="574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body" idx="1"/>
          </p:nvPr>
        </p:nvSpPr>
        <p:spPr>
          <a:xfrm>
            <a:off x="685800" y="1524000"/>
            <a:ext cx="8229600" cy="4525963"/>
          </a:xfrm>
          <a:prstGeom prst="rect">
            <a:avLst/>
          </a:prstGeom>
          <a:noFill/>
          <a:ln>
            <a:noFill/>
          </a:ln>
        </p:spPr>
        <p:txBody>
          <a:bodyPr spcFirstLastPara="1" wrap="square" lIns="91425" tIns="45700" rIns="91425" bIns="45700" anchor="t" anchorCtr="0">
            <a:noAutofit/>
          </a:bodyPr>
          <a:lstStyle/>
          <a:p>
            <a:pPr marL="365760" lvl="0" indent="-256031" algn="l" rtl="0">
              <a:lnSpc>
                <a:spcPct val="80000"/>
              </a:lnSpc>
              <a:spcBef>
                <a:spcPts val="0"/>
              </a:spcBef>
              <a:spcAft>
                <a:spcPts val="0"/>
              </a:spcAft>
              <a:buSzPts val="1561"/>
              <a:buChar char="🞂"/>
            </a:pPr>
            <a:r>
              <a:rPr lang="en-US" sz="2295"/>
              <a:t>Came together in the summer of 2014 in response to overwhelming need of unaccompanied children coming from Central America</a:t>
            </a:r>
            <a:endParaRPr/>
          </a:p>
          <a:p>
            <a:pPr marL="365760" lvl="0" indent="-256031" algn="l" rtl="0">
              <a:lnSpc>
                <a:spcPct val="80000"/>
              </a:lnSpc>
              <a:spcBef>
                <a:spcPts val="400"/>
              </a:spcBef>
              <a:spcAft>
                <a:spcPts val="0"/>
              </a:spcAft>
              <a:buSzPts val="1561"/>
              <a:buChar char="🞂"/>
            </a:pPr>
            <a:r>
              <a:rPr lang="en-US" sz="2295"/>
              <a:t>IWC is a broad network of faith communities and community organizations</a:t>
            </a:r>
            <a:endParaRPr/>
          </a:p>
          <a:p>
            <a:pPr marL="365760" lvl="0" indent="-256031" algn="l" rtl="0">
              <a:lnSpc>
                <a:spcPct val="80000"/>
              </a:lnSpc>
              <a:spcBef>
                <a:spcPts val="400"/>
              </a:spcBef>
              <a:spcAft>
                <a:spcPts val="0"/>
              </a:spcAft>
              <a:buSzPts val="1561"/>
              <a:buChar char="🞂"/>
            </a:pPr>
            <a:r>
              <a:rPr lang="en-US" sz="2295"/>
              <a:t>IWC volunteers provide guest housing to individuals coming to San Antonio to provide services to asylum seekers in detention.</a:t>
            </a:r>
            <a:endParaRPr/>
          </a:p>
          <a:p>
            <a:pPr marL="365760" lvl="0" indent="-256031" algn="l" rtl="0">
              <a:lnSpc>
                <a:spcPct val="80000"/>
              </a:lnSpc>
              <a:spcBef>
                <a:spcPts val="400"/>
              </a:spcBef>
              <a:spcAft>
                <a:spcPts val="0"/>
              </a:spcAft>
              <a:buSzPts val="1561"/>
              <a:buChar char="🞂"/>
            </a:pPr>
            <a:r>
              <a:rPr lang="en-US" sz="2295"/>
              <a:t>Currently the IWC has a bus station/backpack ministry; an airport/backpack ministry; overnight hospitality; overnight shelter and volunteer accompaniment to ICE check in and immigration court hearings.</a:t>
            </a:r>
            <a:endParaRPr/>
          </a:p>
          <a:p>
            <a:pPr marL="365760" lvl="0" indent="-256031" algn="l" rtl="0">
              <a:lnSpc>
                <a:spcPct val="80000"/>
              </a:lnSpc>
              <a:spcBef>
                <a:spcPts val="400"/>
              </a:spcBef>
              <a:spcAft>
                <a:spcPts val="0"/>
              </a:spcAft>
              <a:buSzPts val="1561"/>
              <a:buChar char="🞂"/>
            </a:pPr>
            <a:r>
              <a:rPr lang="en-US" sz="2295"/>
              <a:t>Advocacy/Education on behalf of asylum seekers, refugees and at-risk immigrants</a:t>
            </a:r>
            <a:endParaRPr/>
          </a:p>
          <a:p>
            <a:pPr marL="365760" lvl="0" indent="-156933" algn="l" rtl="0">
              <a:lnSpc>
                <a:spcPct val="80000"/>
              </a:lnSpc>
              <a:spcBef>
                <a:spcPts val="400"/>
              </a:spcBef>
              <a:spcAft>
                <a:spcPts val="0"/>
              </a:spcAft>
              <a:buSzPts val="1561"/>
              <a:buNone/>
            </a:pPr>
            <a:endParaRPr sz="2295"/>
          </a:p>
        </p:txBody>
      </p:sp>
      <p:sp>
        <p:nvSpPr>
          <p:cNvPr id="231" name="Google Shape;231;p31"/>
          <p:cNvSpPr txBox="1">
            <a:spLocks noGrp="1"/>
          </p:cNvSpPr>
          <p:nvPr>
            <p:ph type="title"/>
          </p:nvPr>
        </p:nvSpPr>
        <p:spPr>
          <a:xfrm>
            <a:off x="1905000" y="274638"/>
            <a:ext cx="6781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600"/>
              <a:buFont typeface="Lucida Sans"/>
              <a:buNone/>
            </a:pPr>
            <a:r>
              <a:rPr lang="en-US" sz="3600">
                <a:solidFill>
                  <a:srgbClr val="000000"/>
                </a:solidFill>
              </a:rPr>
              <a:t>What is the San Antonio </a:t>
            </a:r>
            <a:br>
              <a:rPr lang="en-US" sz="3600">
                <a:solidFill>
                  <a:srgbClr val="000000"/>
                </a:solidFill>
              </a:rPr>
            </a:br>
            <a:r>
              <a:rPr lang="en-US" sz="3600">
                <a:solidFill>
                  <a:srgbClr val="000000"/>
                </a:solidFill>
              </a:rPr>
              <a:t>Interfaith Welcome Coalition?</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txBox="1">
            <a:spLocks noGrp="1"/>
          </p:cNvSpPr>
          <p:nvPr>
            <p:ph type="body" idx="1"/>
          </p:nvPr>
        </p:nvSpPr>
        <p:spPr>
          <a:xfrm>
            <a:off x="457200" y="1371600"/>
            <a:ext cx="8229600" cy="4525963"/>
          </a:xfrm>
          <a:prstGeom prst="rect">
            <a:avLst/>
          </a:prstGeom>
          <a:noFill/>
          <a:ln>
            <a:noFill/>
          </a:ln>
        </p:spPr>
        <p:txBody>
          <a:bodyPr spcFirstLastPara="1" wrap="square" lIns="91425" tIns="45700" rIns="91425" bIns="45700" anchor="t" anchorCtr="0">
            <a:noAutofit/>
          </a:bodyPr>
          <a:lstStyle/>
          <a:p>
            <a:pPr marL="365760" lvl="0" indent="-256032" algn="l" rtl="0">
              <a:lnSpc>
                <a:spcPct val="150000"/>
              </a:lnSpc>
              <a:spcBef>
                <a:spcPts val="0"/>
              </a:spcBef>
              <a:spcAft>
                <a:spcPts val="0"/>
              </a:spcAft>
              <a:buSzPts val="1836"/>
              <a:buChar char="🞂"/>
            </a:pPr>
            <a:r>
              <a:rPr lang="en-US" b="1" u="sng"/>
              <a:t>Goal</a:t>
            </a:r>
            <a:r>
              <a:rPr lang="en-US" b="1"/>
              <a:t>: Preserving family unity</a:t>
            </a:r>
            <a:endParaRPr/>
          </a:p>
          <a:p>
            <a:pPr marL="621792" lvl="1" indent="-228600" algn="l" rtl="0">
              <a:lnSpc>
                <a:spcPct val="150000"/>
              </a:lnSpc>
              <a:spcBef>
                <a:spcPts val="324"/>
              </a:spcBef>
              <a:spcAft>
                <a:spcPts val="0"/>
              </a:spcAft>
              <a:buSzPts val="2300"/>
              <a:buChar char="◦"/>
            </a:pPr>
            <a:r>
              <a:rPr lang="en-US" b="1"/>
              <a:t>Assisting with family based petitions</a:t>
            </a:r>
            <a:endParaRPr/>
          </a:p>
          <a:p>
            <a:pPr marL="365760" lvl="0" indent="-256032" algn="l" rtl="0">
              <a:lnSpc>
                <a:spcPct val="150000"/>
              </a:lnSpc>
              <a:spcBef>
                <a:spcPts val="400"/>
              </a:spcBef>
              <a:spcAft>
                <a:spcPts val="0"/>
              </a:spcAft>
              <a:buSzPts val="1836"/>
              <a:buChar char="🞂"/>
            </a:pPr>
            <a:r>
              <a:rPr lang="en-US" b="1" u="sng"/>
              <a:t>Goal</a:t>
            </a:r>
            <a:r>
              <a:rPr lang="en-US" b="1"/>
              <a:t>: Citizenship </a:t>
            </a:r>
            <a:endParaRPr/>
          </a:p>
          <a:p>
            <a:pPr marL="621792" lvl="1" indent="-228600" algn="l" rtl="0">
              <a:lnSpc>
                <a:spcPct val="150000"/>
              </a:lnSpc>
              <a:spcBef>
                <a:spcPts val="324"/>
              </a:spcBef>
              <a:spcAft>
                <a:spcPts val="0"/>
              </a:spcAft>
              <a:buSzPts val="2300"/>
              <a:buChar char="◦"/>
            </a:pPr>
            <a:r>
              <a:rPr lang="en-US" b="1"/>
              <a:t>Assisting in application process </a:t>
            </a:r>
            <a:endParaRPr/>
          </a:p>
          <a:p>
            <a:pPr marL="621792" lvl="1" indent="-228600" algn="l" rtl="0">
              <a:lnSpc>
                <a:spcPct val="150000"/>
              </a:lnSpc>
              <a:spcBef>
                <a:spcPts val="324"/>
              </a:spcBef>
              <a:spcAft>
                <a:spcPts val="0"/>
              </a:spcAft>
              <a:buSzPts val="2300"/>
              <a:buChar char="◦"/>
            </a:pPr>
            <a:r>
              <a:rPr lang="en-US" b="1"/>
              <a:t>ESL and Civics courses</a:t>
            </a:r>
            <a:endParaRPr sz="1700" b="1">
              <a:solidFill>
                <a:srgbClr val="FF0000"/>
              </a:solidFill>
            </a:endParaRPr>
          </a:p>
          <a:p>
            <a:pPr marL="365760" lvl="0" indent="-256032" algn="l" rtl="0">
              <a:lnSpc>
                <a:spcPct val="150000"/>
              </a:lnSpc>
              <a:spcBef>
                <a:spcPts val="400"/>
              </a:spcBef>
              <a:spcAft>
                <a:spcPts val="0"/>
              </a:spcAft>
              <a:buSzPts val="1836"/>
              <a:buChar char="🞂"/>
            </a:pPr>
            <a:r>
              <a:rPr lang="en-US" b="1" u="sng"/>
              <a:t>Goal</a:t>
            </a:r>
            <a:r>
              <a:rPr lang="en-US" b="1"/>
              <a:t>: Low Cost Immigration Services</a:t>
            </a:r>
            <a:endParaRPr/>
          </a:p>
          <a:p>
            <a:pPr marL="621792" lvl="1" indent="-228600" algn="l" rtl="0">
              <a:lnSpc>
                <a:spcPct val="115000"/>
              </a:lnSpc>
              <a:spcBef>
                <a:spcPts val="324"/>
              </a:spcBef>
              <a:spcAft>
                <a:spcPts val="0"/>
              </a:spcAft>
              <a:buSzPts val="2300"/>
              <a:buChar char="◦"/>
            </a:pPr>
            <a:r>
              <a:rPr lang="en-US" b="1"/>
              <a:t>Asylum, DACA, Employment Authorization and Others (U Visa)</a:t>
            </a:r>
            <a:endParaRPr/>
          </a:p>
          <a:p>
            <a:pPr marL="109728" lvl="0" indent="0" algn="l" rtl="0">
              <a:lnSpc>
                <a:spcPct val="150000"/>
              </a:lnSpc>
              <a:spcBef>
                <a:spcPts val="400"/>
              </a:spcBef>
              <a:spcAft>
                <a:spcPts val="0"/>
              </a:spcAft>
              <a:buSzPts val="1836"/>
              <a:buNone/>
            </a:pPr>
            <a:endParaRPr/>
          </a:p>
        </p:txBody>
      </p:sp>
      <p:sp>
        <p:nvSpPr>
          <p:cNvPr id="116" name="Google Shape;116;p14"/>
          <p:cNvSpPr txBox="1">
            <a:spLocks noGrp="1"/>
          </p:cNvSpPr>
          <p:nvPr>
            <p:ph type="title"/>
          </p:nvPr>
        </p:nvSpPr>
        <p:spPr>
          <a:xfrm>
            <a:off x="2743200" y="274638"/>
            <a:ext cx="5943600" cy="792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00"/>
              <a:buFont typeface="Lucida Sans"/>
              <a:buNone/>
            </a:pPr>
            <a:r>
              <a:rPr lang="en-US"/>
              <a:t>Family Immigration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2" descr="C:\Users\Fred\Desktop\IWC Meeting Notes Info\Presentation\DSC_0901.JPG"/>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3" descr="C:\Users\Fred\Desktop\IWC Meeting Notes Info\Presentation\foto sobre immigrantes para  web.jpg"/>
          <p:cNvPicPr preferRelativeResize="0">
            <a:picLocks noGrp="1"/>
          </p:cNvPicPr>
          <p:nvPr>
            <p:ph type="body" idx="1"/>
          </p:nvPr>
        </p:nvPicPr>
        <p:blipFill rotWithShape="1">
          <a:blip r:embed="rId3">
            <a:alphaModFix/>
          </a:blip>
          <a:srcRect/>
          <a:stretch/>
        </p:blipFill>
        <p:spPr>
          <a:xfrm>
            <a:off x="685800" y="1204119"/>
            <a:ext cx="7696200" cy="51204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body" idx="1"/>
          </p:nvPr>
        </p:nvSpPr>
        <p:spPr>
          <a:xfrm>
            <a:off x="609600" y="762000"/>
            <a:ext cx="8229600" cy="19718217"/>
          </a:xfrm>
          <a:prstGeom prst="rect">
            <a:avLst/>
          </a:prstGeom>
          <a:noFill/>
          <a:ln>
            <a:noFill/>
          </a:ln>
        </p:spPr>
        <p:txBody>
          <a:bodyPr spcFirstLastPara="1" wrap="square" lIns="91425" tIns="45700" rIns="91425" bIns="45700" anchor="t" anchorCtr="0">
            <a:noAutofit/>
          </a:bodyPr>
          <a:lstStyle/>
          <a:p>
            <a:pPr marL="365760" lvl="0" indent="-256032" algn="ctr" rtl="0">
              <a:spcBef>
                <a:spcPts val="0"/>
              </a:spcBef>
              <a:spcAft>
                <a:spcPts val="0"/>
              </a:spcAft>
              <a:buSzPts val="2176"/>
              <a:buNone/>
            </a:pPr>
            <a:r>
              <a:rPr lang="en-US" sz="3200" b="1">
                <a:latin typeface="Lucida Sans"/>
                <a:ea typeface="Lucida Sans"/>
                <a:cs typeface="Lucida Sans"/>
                <a:sym typeface="Lucida Sans"/>
              </a:rPr>
              <a:t>Bus Station Backpack List</a:t>
            </a:r>
            <a:endParaRPr/>
          </a:p>
          <a:p>
            <a:pPr marL="365760" lvl="0" indent="-204215" algn="l" rtl="0">
              <a:spcBef>
                <a:spcPts val="400"/>
              </a:spcBef>
              <a:spcAft>
                <a:spcPts val="0"/>
              </a:spcAft>
              <a:buSzPts val="816"/>
              <a:buNone/>
            </a:pPr>
            <a:endParaRPr sz="1200" b="1"/>
          </a:p>
          <a:p>
            <a:pPr marL="365760" lvl="0" indent="-256032" algn="l" rtl="0">
              <a:spcBef>
                <a:spcPts val="400"/>
              </a:spcBef>
              <a:spcAft>
                <a:spcPts val="0"/>
              </a:spcAft>
              <a:buSzPts val="816"/>
              <a:buNone/>
            </a:pPr>
            <a:r>
              <a:rPr lang="en-US" sz="1200" b="1"/>
              <a:t>Toiletries placed in a quart size Ziploc bag</a:t>
            </a:r>
            <a:endParaRPr/>
          </a:p>
          <a:p>
            <a:pPr marL="365760" lvl="0" indent="-256032" algn="l" rtl="0">
              <a:spcBef>
                <a:spcPts val="400"/>
              </a:spcBef>
              <a:spcAft>
                <a:spcPts val="0"/>
              </a:spcAft>
              <a:buSzPts val="816"/>
              <a:buNone/>
            </a:pPr>
            <a:r>
              <a:rPr lang="en-US" sz="1200"/>
              <a:t>			2 toothbrushes</a:t>
            </a:r>
            <a:br>
              <a:rPr lang="en-US" sz="1200"/>
            </a:br>
            <a:r>
              <a:rPr lang="en-US" sz="1200"/>
              <a:t>		1 travel size toothpaste</a:t>
            </a:r>
            <a:br>
              <a:rPr lang="en-US" sz="1200"/>
            </a:br>
            <a:r>
              <a:rPr lang="en-US" sz="1200"/>
              <a:t>		1 package of hand wipes</a:t>
            </a:r>
            <a:br>
              <a:rPr lang="en-US" sz="1200"/>
            </a:br>
            <a:r>
              <a:rPr lang="en-US" sz="1200"/>
              <a:t>		2 packages travel size Kleenex</a:t>
            </a:r>
            <a:br>
              <a:rPr lang="en-US" sz="1200"/>
            </a:br>
            <a:r>
              <a:rPr lang="en-US" sz="1200"/>
              <a:t>		2-3 hair bands or scrunches</a:t>
            </a:r>
            <a:endParaRPr sz="1200"/>
          </a:p>
          <a:p>
            <a:pPr marL="365760" lvl="0" indent="-256032" algn="l" rtl="0">
              <a:spcBef>
                <a:spcPts val="400"/>
              </a:spcBef>
              <a:spcAft>
                <a:spcPts val="0"/>
              </a:spcAft>
              <a:buSzPts val="816"/>
              <a:buChar char="🞂"/>
            </a:pPr>
            <a:r>
              <a:rPr lang="en-US" sz="1200" b="1"/>
              <a:t>Optional but highly recommended</a:t>
            </a:r>
            <a:r>
              <a:rPr lang="en-US" sz="1200"/>
              <a:t/>
            </a:r>
            <a:br>
              <a:rPr lang="en-US" sz="1200"/>
            </a:br>
            <a:r>
              <a:rPr lang="en-US" sz="1200"/>
              <a:t>		Small pocket size English-Spanish Dictionary</a:t>
            </a:r>
            <a:br>
              <a:rPr lang="en-US" sz="1200"/>
            </a:br>
            <a:r>
              <a:rPr lang="en-US" sz="1200"/>
              <a:t>		Small stuffed animals</a:t>
            </a:r>
            <a:endParaRPr/>
          </a:p>
          <a:p>
            <a:pPr marL="365760" lvl="0" indent="-256032" algn="l" rtl="0">
              <a:spcBef>
                <a:spcPts val="400"/>
              </a:spcBef>
              <a:spcAft>
                <a:spcPts val="0"/>
              </a:spcAft>
              <a:buSzPts val="816"/>
              <a:buChar char="🞂"/>
            </a:pPr>
            <a:r>
              <a:rPr lang="en-US" sz="1200" b="1"/>
              <a:t>Snacks placed in a gallon Ziploc bag</a:t>
            </a:r>
            <a:br>
              <a:rPr lang="en-US" sz="1200" b="1"/>
            </a:br>
            <a:r>
              <a:rPr lang="en-US" sz="1200" b="1"/>
              <a:t>		</a:t>
            </a:r>
            <a:r>
              <a:rPr lang="en-US" sz="1200"/>
              <a:t>3 packages of fruit snacks</a:t>
            </a:r>
            <a:br>
              <a:rPr lang="en-US" sz="1200"/>
            </a:br>
            <a:r>
              <a:rPr lang="en-US" sz="1200"/>
              <a:t>		3-4 granola bars</a:t>
            </a:r>
            <a:br>
              <a:rPr lang="en-US" sz="1200"/>
            </a:br>
            <a:r>
              <a:rPr lang="en-US" sz="1200"/>
              <a:t>		2-3 packages of animal crackers</a:t>
            </a:r>
            <a:br>
              <a:rPr lang="en-US" sz="1200"/>
            </a:br>
            <a:r>
              <a:rPr lang="en-US" sz="1200"/>
              <a:t>		2-3 packages of Cheezits</a:t>
            </a:r>
            <a:br>
              <a:rPr lang="en-US" sz="1200"/>
            </a:br>
            <a:r>
              <a:rPr lang="en-US" sz="1200"/>
              <a:t>		2-3 packages of salt snacks (peanut butter crackers, cheese crackers)</a:t>
            </a:r>
            <a:endParaRPr/>
          </a:p>
          <a:p>
            <a:pPr marL="365760" lvl="0" indent="-256032" algn="l" rtl="0">
              <a:spcBef>
                <a:spcPts val="400"/>
              </a:spcBef>
              <a:spcAft>
                <a:spcPts val="0"/>
              </a:spcAft>
              <a:buSzPts val="816"/>
              <a:buChar char="🞂"/>
            </a:pPr>
            <a:r>
              <a:rPr lang="en-US" sz="1200" b="1"/>
              <a:t>Important Needed Items</a:t>
            </a:r>
            <a:endParaRPr sz="1200"/>
          </a:p>
          <a:p>
            <a:pPr marL="365760" lvl="0" indent="-256032" algn="l" rtl="0">
              <a:spcBef>
                <a:spcPts val="400"/>
              </a:spcBef>
              <a:spcAft>
                <a:spcPts val="0"/>
              </a:spcAft>
              <a:buSzPts val="816"/>
              <a:buNone/>
            </a:pPr>
            <a:r>
              <a:rPr lang="en-US" sz="1200"/>
              <a:t>			1 bottle of water and one water bottle</a:t>
            </a:r>
            <a:endParaRPr/>
          </a:p>
          <a:p>
            <a:pPr marL="365760" lvl="0" indent="-256032" algn="l" rtl="0">
              <a:spcBef>
                <a:spcPts val="400"/>
              </a:spcBef>
              <a:spcAft>
                <a:spcPts val="0"/>
              </a:spcAft>
              <a:buSzPts val="816"/>
              <a:buNone/>
            </a:pPr>
            <a:r>
              <a:rPr lang="en-US" sz="1200"/>
              <a:t>			1 Small blanket (4×6)</a:t>
            </a:r>
            <a:endParaRPr/>
          </a:p>
          <a:p>
            <a:pPr marL="365760" lvl="0" indent="-256032" algn="l" rtl="0">
              <a:spcBef>
                <a:spcPts val="400"/>
              </a:spcBef>
              <a:spcAft>
                <a:spcPts val="0"/>
              </a:spcAft>
              <a:buSzPts val="816"/>
              <a:buChar char="🞂"/>
            </a:pPr>
            <a:r>
              <a:rPr lang="en-US" sz="1200" b="1"/>
              <a:t>Other Useful Items</a:t>
            </a:r>
            <a:endParaRPr/>
          </a:p>
          <a:p>
            <a:pPr marL="365760" lvl="0" indent="-256032" algn="l" rtl="0">
              <a:spcBef>
                <a:spcPts val="400"/>
              </a:spcBef>
              <a:spcAft>
                <a:spcPts val="0"/>
              </a:spcAft>
              <a:buSzPts val="816"/>
              <a:buNone/>
            </a:pPr>
            <a:r>
              <a:rPr lang="en-US" sz="1200"/>
              <a:t>			2 pens</a:t>
            </a:r>
            <a:br>
              <a:rPr lang="en-US" sz="1200"/>
            </a:br>
            <a:r>
              <a:rPr lang="en-US" sz="1200"/>
              <a:t>		1 small note pad</a:t>
            </a:r>
            <a:br>
              <a:rPr lang="en-US" sz="1200"/>
            </a:br>
            <a:r>
              <a:rPr lang="en-US" sz="1200"/>
              <a:t>		Coloring book and crayons</a:t>
            </a:r>
            <a:endParaRPr/>
          </a:p>
          <a:p>
            <a:pPr marL="365760" lvl="0" indent="-256032" algn="l" rtl="0">
              <a:spcBef>
                <a:spcPts val="400"/>
              </a:spcBef>
              <a:spcAft>
                <a:spcPts val="0"/>
              </a:spcAft>
              <a:buSzPts val="1836"/>
              <a:buNone/>
            </a:pPr>
            <a:endParaRPr/>
          </a:p>
          <a:p>
            <a:pPr marL="365760" lvl="0" indent="-139446" algn="l" rtl="0">
              <a:spcBef>
                <a:spcPts val="400"/>
              </a:spcBef>
              <a:spcAft>
                <a:spcPts val="0"/>
              </a:spcAft>
              <a:buSzPts val="1836"/>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body" idx="1"/>
          </p:nvPr>
        </p:nvSpPr>
        <p:spPr>
          <a:xfrm>
            <a:off x="914400" y="0"/>
            <a:ext cx="7772400" cy="6348600"/>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088"/>
              <a:buNone/>
            </a:pPr>
            <a:r>
              <a:rPr lang="en-US" sz="1600" b="1"/>
              <a:t>	</a:t>
            </a:r>
            <a:endParaRPr/>
          </a:p>
          <a:p>
            <a:pPr marL="365760" lvl="0" indent="-256032" algn="l" rtl="0">
              <a:spcBef>
                <a:spcPts val="400"/>
              </a:spcBef>
              <a:spcAft>
                <a:spcPts val="0"/>
              </a:spcAft>
              <a:buSzPts val="1088"/>
              <a:buNone/>
            </a:pPr>
            <a:endParaRPr sz="1600" b="1"/>
          </a:p>
          <a:p>
            <a:pPr marL="365760" lvl="0" indent="-256032" algn="ctr" rtl="0">
              <a:spcBef>
                <a:spcPts val="400"/>
              </a:spcBef>
              <a:spcAft>
                <a:spcPts val="0"/>
              </a:spcAft>
              <a:buSzPts val="2176"/>
              <a:buNone/>
            </a:pPr>
            <a:r>
              <a:rPr lang="en-US" sz="3200" b="1"/>
              <a:t>       Immigration Policy Changes</a:t>
            </a:r>
            <a:endParaRPr/>
          </a:p>
          <a:p>
            <a:pPr marL="365760" lvl="0" indent="-256032" algn="l" rtl="0">
              <a:spcBef>
                <a:spcPts val="400"/>
              </a:spcBef>
              <a:spcAft>
                <a:spcPts val="0"/>
              </a:spcAft>
              <a:buSzPts val="1088"/>
              <a:buNone/>
            </a:pPr>
            <a:endParaRPr sz="1600" b="1"/>
          </a:p>
          <a:p>
            <a:pPr marL="365760" lvl="0" indent="-256032" algn="l" rtl="0">
              <a:spcBef>
                <a:spcPts val="400"/>
              </a:spcBef>
              <a:spcAft>
                <a:spcPts val="0"/>
              </a:spcAft>
              <a:buSzPts val="1088"/>
              <a:buNone/>
            </a:pPr>
            <a:endParaRPr sz="1600" b="1"/>
          </a:p>
          <a:p>
            <a:pPr marL="365760" lvl="0" indent="-256032" algn="l" rtl="0">
              <a:spcBef>
                <a:spcPts val="400"/>
              </a:spcBef>
              <a:spcAft>
                <a:spcPts val="0"/>
              </a:spcAft>
              <a:buSzPts val="1088"/>
              <a:buNone/>
            </a:pPr>
            <a:r>
              <a:rPr lang="en-US" sz="1600" b="1"/>
              <a:t>            Border Arrivals Decreased</a:t>
            </a:r>
            <a:endParaRPr/>
          </a:p>
          <a:p>
            <a:pPr marL="365760" lvl="0" indent="-256032" algn="l" rtl="0">
              <a:spcBef>
                <a:spcPts val="400"/>
              </a:spcBef>
              <a:spcAft>
                <a:spcPts val="0"/>
              </a:spcAft>
              <a:buSzPts val="1088"/>
              <a:buChar char="🞂"/>
            </a:pPr>
            <a:r>
              <a:rPr lang="en-US" sz="1600" b="1"/>
              <a:t>	    Backpacks 	  </a:t>
            </a:r>
            <a:r>
              <a:rPr lang="en-US" sz="1600" b="1" u="sng"/>
              <a:t>2019</a:t>
            </a:r>
            <a:r>
              <a:rPr lang="en-US" sz="1600" b="1"/>
              <a:t>		</a:t>
            </a:r>
            <a:r>
              <a:rPr lang="en-US" sz="1600" b="1" u="sng"/>
              <a:t>2020</a:t>
            </a:r>
            <a:endParaRPr/>
          </a:p>
          <a:p>
            <a:pPr marL="365760" lvl="0" indent="-256032" algn="l" rtl="0">
              <a:spcBef>
                <a:spcPts val="400"/>
              </a:spcBef>
              <a:spcAft>
                <a:spcPts val="0"/>
              </a:spcAft>
              <a:buSzPts val="1088"/>
              <a:buChar char="🞂"/>
            </a:pPr>
            <a:r>
              <a:rPr lang="en-US" sz="1600" b="1"/>
              <a:t>	    Bus Station	18,447		 412</a:t>
            </a:r>
            <a:endParaRPr/>
          </a:p>
          <a:p>
            <a:pPr marL="365760" lvl="0" indent="-256032" algn="l" rtl="0">
              <a:spcBef>
                <a:spcPts val="400"/>
              </a:spcBef>
              <a:spcAft>
                <a:spcPts val="0"/>
              </a:spcAft>
              <a:buSzPts val="1088"/>
              <a:buChar char="🞂"/>
            </a:pPr>
            <a:r>
              <a:rPr lang="en-US" sz="1600" b="1"/>
              <a:t>	    Airport	         7,130		 341</a:t>
            </a:r>
            <a:endParaRPr/>
          </a:p>
          <a:p>
            <a:pPr marL="365760" lvl="0" indent="-186943" algn="l" rtl="0">
              <a:spcBef>
                <a:spcPts val="400"/>
              </a:spcBef>
              <a:spcAft>
                <a:spcPts val="0"/>
              </a:spcAft>
              <a:buSzPts val="1088"/>
              <a:buNone/>
            </a:pPr>
            <a:endParaRPr sz="1600" b="1"/>
          </a:p>
          <a:p>
            <a:pPr marL="365760" lvl="0" indent="-256032" algn="l" rtl="0">
              <a:spcBef>
                <a:spcPts val="400"/>
              </a:spcBef>
              <a:spcAft>
                <a:spcPts val="0"/>
              </a:spcAft>
              <a:buSzPts val="1088"/>
              <a:buChar char="🞂"/>
            </a:pPr>
            <a:r>
              <a:rPr lang="en-US" sz="1600" b="1"/>
              <a:t>         Increased Focus On Advocacy</a:t>
            </a:r>
            <a:endParaRPr/>
          </a:p>
          <a:p>
            <a:pPr marL="365760" lvl="0" indent="-186943" algn="l" rtl="0">
              <a:spcBef>
                <a:spcPts val="400"/>
              </a:spcBef>
              <a:spcAft>
                <a:spcPts val="0"/>
              </a:spcAft>
              <a:buSzPts val="1088"/>
              <a:buNone/>
            </a:pPr>
            <a:endParaRPr sz="1600" b="1"/>
          </a:p>
          <a:p>
            <a:pPr marL="365760" lvl="0" indent="-256032" algn="l" rtl="0">
              <a:spcBef>
                <a:spcPts val="400"/>
              </a:spcBef>
              <a:spcAft>
                <a:spcPts val="0"/>
              </a:spcAft>
              <a:buSzPts val="1088"/>
              <a:buChar char="🞂"/>
            </a:pPr>
            <a:r>
              <a:rPr lang="en-US" sz="1600" b="1"/>
              <a:t>        Support for Border Partners</a:t>
            </a:r>
            <a:endParaRPr/>
          </a:p>
          <a:p>
            <a:pPr marL="365760" lvl="0" indent="-186943" algn="l" rtl="0">
              <a:spcBef>
                <a:spcPts val="400"/>
              </a:spcBef>
              <a:spcAft>
                <a:spcPts val="0"/>
              </a:spcAft>
              <a:buSzPts val="1088"/>
              <a:buNone/>
            </a:pPr>
            <a:endParaRPr sz="1600" b="1"/>
          </a:p>
          <a:p>
            <a:pPr marL="365760" lvl="0" indent="-256032" algn="l" rtl="0">
              <a:spcBef>
                <a:spcPts val="400"/>
              </a:spcBef>
              <a:spcAft>
                <a:spcPts val="0"/>
              </a:spcAft>
              <a:buSzPts val="1088"/>
              <a:buChar char="🞂"/>
            </a:pPr>
            <a:r>
              <a:rPr lang="en-US" sz="1600" b="1"/>
              <a:t>        DONATION: </a:t>
            </a:r>
            <a:endParaRPr/>
          </a:p>
          <a:p>
            <a:pPr marL="621792" lvl="1" indent="-228600" algn="l" rtl="0">
              <a:spcBef>
                <a:spcPts val="324"/>
              </a:spcBef>
              <a:spcAft>
                <a:spcPts val="0"/>
              </a:spcAft>
              <a:buSzPts val="1600"/>
              <a:buChar char="◦"/>
            </a:pPr>
            <a:r>
              <a:rPr lang="en-US" sz="1600" b="1"/>
              <a:t>         http://interfaithwelcomecoalition.org/donate/ </a:t>
            </a:r>
            <a:endParaRPr/>
          </a:p>
          <a:p>
            <a:pPr marL="621792" lvl="1" indent="-127000" algn="l" rtl="0">
              <a:spcBef>
                <a:spcPts val="324"/>
              </a:spcBef>
              <a:spcAft>
                <a:spcPts val="0"/>
              </a:spcAft>
              <a:buSzPts val="1600"/>
              <a:buNone/>
            </a:pPr>
            <a:endParaRPr sz="1600" b="1"/>
          </a:p>
          <a:p>
            <a:pPr marL="621792" lvl="1" indent="-228600" algn="l" rtl="0">
              <a:spcBef>
                <a:spcPts val="324"/>
              </a:spcBef>
              <a:spcAft>
                <a:spcPts val="0"/>
              </a:spcAft>
              <a:buSzPts val="1600"/>
              <a:buChar char="◦"/>
            </a:pPr>
            <a:r>
              <a:rPr lang="en-US" sz="1600" b="1"/>
              <a:t>         Interfaith Welcome Coalition, </a:t>
            </a:r>
            <a:endParaRPr/>
          </a:p>
          <a:p>
            <a:pPr marL="621792" lvl="1" indent="-228600" algn="l" rtl="0">
              <a:spcBef>
                <a:spcPts val="324"/>
              </a:spcBef>
              <a:spcAft>
                <a:spcPts val="0"/>
              </a:spcAft>
              <a:buSzPts val="1600"/>
              <a:buChar char="◦"/>
            </a:pPr>
            <a:r>
              <a:rPr lang="en-US" sz="1600" b="1"/>
              <a:t>        C/O University Presbyterian Church, </a:t>
            </a:r>
            <a:endParaRPr/>
          </a:p>
          <a:p>
            <a:pPr marL="621792" lvl="1" indent="-228600" algn="l" rtl="0">
              <a:spcBef>
                <a:spcPts val="324"/>
              </a:spcBef>
              <a:spcAft>
                <a:spcPts val="0"/>
              </a:spcAft>
              <a:buSzPts val="1600"/>
              <a:buChar char="◦"/>
            </a:pPr>
            <a:r>
              <a:rPr lang="en-US" sz="1600" b="1"/>
              <a:t>        300 Bushnell, San Antonio, Texas 78212</a:t>
            </a:r>
            <a:endParaRPr/>
          </a:p>
          <a:p>
            <a:pPr marL="365760" lvl="0" indent="-104901" algn="l" rtl="0">
              <a:spcBef>
                <a:spcPts val="400"/>
              </a:spcBef>
              <a:spcAft>
                <a:spcPts val="0"/>
              </a:spcAft>
              <a:buSzPts val="2380"/>
              <a:buNone/>
            </a:pPr>
            <a:endParaRPr sz="3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body" idx="1"/>
          </p:nvPr>
        </p:nvSpPr>
        <p:spPr>
          <a:xfrm>
            <a:off x="991784" y="1509464"/>
            <a:ext cx="8229600" cy="4525963"/>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904"/>
              <a:buChar char="🞂"/>
            </a:pPr>
            <a:r>
              <a:rPr lang="en-US" sz="2800" b="1"/>
              <a:t>Migration Protection Protocol (MPP) / </a:t>
            </a:r>
            <a:endParaRPr sz="2800" b="1"/>
          </a:p>
          <a:p>
            <a:pPr marL="859536" lvl="0" indent="0" algn="l" rtl="0">
              <a:spcBef>
                <a:spcPts val="350"/>
              </a:spcBef>
              <a:spcAft>
                <a:spcPts val="0"/>
              </a:spcAft>
              <a:buNone/>
            </a:pPr>
            <a:r>
              <a:rPr lang="en-US" sz="2800" b="1"/>
              <a:t>Remain in Mexico</a:t>
            </a:r>
            <a:endParaRPr sz="2800"/>
          </a:p>
          <a:p>
            <a:pPr marL="365760" lvl="0" indent="-256032" algn="l" rtl="0">
              <a:spcBef>
                <a:spcPts val="400"/>
              </a:spcBef>
              <a:spcAft>
                <a:spcPts val="0"/>
              </a:spcAft>
              <a:buSzPts val="1904"/>
              <a:buChar char="🞂"/>
            </a:pPr>
            <a:r>
              <a:rPr lang="en-US" sz="2800" b="1"/>
              <a:t> </a:t>
            </a:r>
            <a:endParaRPr sz="2800"/>
          </a:p>
          <a:p>
            <a:pPr marL="365760" lvl="0" indent="-256032" algn="l" rtl="0">
              <a:spcBef>
                <a:spcPts val="400"/>
              </a:spcBef>
              <a:spcAft>
                <a:spcPts val="0"/>
              </a:spcAft>
              <a:buSzPts val="1904"/>
              <a:buChar char="🞂"/>
            </a:pPr>
            <a:r>
              <a:rPr lang="en-US" sz="2800" b="1"/>
              <a:t>Refinements of the MPP</a:t>
            </a:r>
            <a:endParaRPr/>
          </a:p>
          <a:p>
            <a:pPr marL="877824" lvl="4" indent="-256032" algn="l" rtl="0">
              <a:spcBef>
                <a:spcPts val="400"/>
              </a:spcBef>
              <a:spcAft>
                <a:spcPts val="0"/>
              </a:spcAft>
              <a:buClr>
                <a:schemeClr val="accent1"/>
              </a:buClr>
              <a:buSzPts val="1904"/>
              <a:buFont typeface="Noto Sans Symbols"/>
              <a:buChar char="🞂"/>
            </a:pPr>
            <a:r>
              <a:rPr lang="en-US" sz="2800" b="1"/>
              <a:t>Prompt Asylum Claim Review (PACR)</a:t>
            </a:r>
            <a:endParaRPr/>
          </a:p>
          <a:p>
            <a:pPr marL="877824" lvl="4" indent="-256032" algn="l" rtl="0">
              <a:spcBef>
                <a:spcPts val="400"/>
              </a:spcBef>
              <a:spcAft>
                <a:spcPts val="0"/>
              </a:spcAft>
              <a:buClr>
                <a:schemeClr val="accent1"/>
              </a:buClr>
              <a:buSzPts val="1904"/>
              <a:buFont typeface="Noto Sans Symbols"/>
              <a:buChar char="🞂"/>
            </a:pPr>
            <a:r>
              <a:rPr lang="en-US" sz="2800" b="1"/>
              <a:t>	Humanitarian Asylum Review Process 	(HARP)</a:t>
            </a:r>
            <a:endParaRPr sz="2800"/>
          </a:p>
          <a:p>
            <a:pPr marL="365760" lvl="0" indent="-256032" algn="l" rtl="0">
              <a:spcBef>
                <a:spcPts val="400"/>
              </a:spcBef>
              <a:spcAft>
                <a:spcPts val="0"/>
              </a:spcAft>
              <a:buSzPts val="1904"/>
              <a:buChar char="🞂"/>
            </a:pPr>
            <a:r>
              <a:rPr lang="en-US" sz="2800" b="1"/>
              <a:t> </a:t>
            </a:r>
            <a:endParaRPr sz="2800"/>
          </a:p>
          <a:p>
            <a:pPr marL="365760" lvl="0" indent="-256032" algn="l" rtl="0">
              <a:spcBef>
                <a:spcPts val="400"/>
              </a:spcBef>
              <a:spcAft>
                <a:spcPts val="0"/>
              </a:spcAft>
              <a:buSzPts val="1904"/>
              <a:buChar char="🞂"/>
            </a:pPr>
            <a:r>
              <a:rPr lang="en-US" sz="2800" b="1"/>
              <a:t>Safe Third Country Rule</a:t>
            </a:r>
            <a:endParaRPr sz="2800"/>
          </a:p>
          <a:p>
            <a:pPr marL="365760" lvl="0" indent="-139446" algn="l" rtl="0">
              <a:spcBef>
                <a:spcPts val="400"/>
              </a:spcBef>
              <a:spcAft>
                <a:spcPts val="0"/>
              </a:spcAft>
              <a:buSzPts val="1836"/>
              <a:buNone/>
            </a:pPr>
            <a:endParaRPr/>
          </a:p>
        </p:txBody>
      </p:sp>
      <p:sp>
        <p:nvSpPr>
          <p:cNvPr id="257" name="Google Shape;257;p36"/>
          <p:cNvSpPr txBox="1">
            <a:spLocks noGrp="1"/>
          </p:cNvSpPr>
          <p:nvPr>
            <p:ph type="title"/>
          </p:nvPr>
        </p:nvSpPr>
        <p:spPr>
          <a:xfrm>
            <a:off x="1962476" y="176162"/>
            <a:ext cx="6477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90"/>
              <a:buFont typeface="Lucida Sans"/>
              <a:buNone/>
            </a:pPr>
            <a:r>
              <a:rPr lang="en-US" sz="3690"/>
              <a:t/>
            </a:r>
            <a:br>
              <a:rPr lang="en-US" sz="3690"/>
            </a:br>
            <a:r>
              <a:rPr lang="en-US" sz="3690"/>
              <a:t>DHS Policy Protocols</a:t>
            </a:r>
            <a:br>
              <a:rPr lang="en-US" sz="3690"/>
            </a:br>
            <a:endParaRPr sz="369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sz="3000" b="1"/>
          </a:p>
          <a:p>
            <a:pPr marL="0" lvl="0" indent="0" algn="l" rtl="0">
              <a:spcBef>
                <a:spcPts val="400"/>
              </a:spcBef>
              <a:spcAft>
                <a:spcPts val="0"/>
              </a:spcAft>
              <a:buNone/>
            </a:pPr>
            <a:endParaRPr sz="3000" b="1"/>
          </a:p>
          <a:p>
            <a:pPr marL="0" lvl="0" indent="0" algn="ctr" rtl="0">
              <a:spcBef>
                <a:spcPts val="400"/>
              </a:spcBef>
              <a:spcAft>
                <a:spcPts val="0"/>
              </a:spcAft>
              <a:buNone/>
            </a:pPr>
            <a:r>
              <a:rPr lang="en-US" sz="3000" b="1"/>
              <a:t>Thank you for your attention</a:t>
            </a:r>
            <a:endParaRPr sz="3000" b="1"/>
          </a:p>
          <a:p>
            <a:pPr marL="0" lvl="0" indent="0" algn="ctr" rtl="0">
              <a:spcBef>
                <a:spcPts val="400"/>
              </a:spcBef>
              <a:spcAft>
                <a:spcPts val="0"/>
              </a:spcAft>
              <a:buNone/>
            </a:pPr>
            <a:endParaRPr sz="3000" b="1"/>
          </a:p>
          <a:p>
            <a:pPr marL="0" lvl="0" indent="0" algn="ctr" rtl="0">
              <a:spcBef>
                <a:spcPts val="400"/>
              </a:spcBef>
              <a:spcAft>
                <a:spcPts val="0"/>
              </a:spcAft>
              <a:buNone/>
            </a:pPr>
            <a:r>
              <a:rPr lang="en-US" sz="3000" b="1"/>
              <a:t>Questions</a:t>
            </a:r>
            <a:endParaRPr sz="3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lvl="0" indent="-294894" algn="l" rtl="0">
              <a:lnSpc>
                <a:spcPct val="90000"/>
              </a:lnSpc>
              <a:spcBef>
                <a:spcPts val="400"/>
              </a:spcBef>
              <a:spcAft>
                <a:spcPts val="0"/>
              </a:spcAft>
              <a:buSzPts val="1836"/>
              <a:buChar char="🞂"/>
            </a:pPr>
            <a:r>
              <a:rPr lang="en-US" b="1"/>
              <a:t>In a broader sense we offer help and information about the immigration process and paths to lawful permanent residence and citizenship.</a:t>
            </a:r>
            <a:endParaRPr b="1"/>
          </a:p>
          <a:p>
            <a:pPr marL="365760" lvl="0" indent="-256032" algn="l" rtl="0">
              <a:lnSpc>
                <a:spcPct val="90000"/>
              </a:lnSpc>
              <a:spcBef>
                <a:spcPts val="400"/>
              </a:spcBef>
              <a:spcAft>
                <a:spcPts val="0"/>
              </a:spcAft>
              <a:buSzPts val="1224"/>
              <a:buChar char="🞂"/>
            </a:pPr>
            <a:endParaRPr b="1"/>
          </a:p>
          <a:p>
            <a:pPr marL="365760" lvl="0" indent="-256032" algn="l" rtl="0">
              <a:lnSpc>
                <a:spcPct val="90000"/>
              </a:lnSpc>
              <a:spcBef>
                <a:spcPts val="0"/>
              </a:spcBef>
              <a:spcAft>
                <a:spcPts val="0"/>
              </a:spcAft>
              <a:buSzPts val="1836"/>
              <a:buChar char="🞂"/>
            </a:pPr>
            <a:r>
              <a:rPr lang="en-US" b="1"/>
              <a:t>We provide to low income clients orientation on how to adapt to the cultural changes and responsibilities to live in our country, the importance of learning English and how to prepare to find meaningful employment.</a:t>
            </a:r>
            <a:endParaRPr/>
          </a:p>
          <a:p>
            <a:pPr marL="365760" lvl="0" indent="-256032" algn="l" rtl="0">
              <a:lnSpc>
                <a:spcPct val="90000"/>
              </a:lnSpc>
              <a:spcBef>
                <a:spcPts val="400"/>
              </a:spcBef>
              <a:spcAft>
                <a:spcPts val="0"/>
              </a:spcAft>
              <a:buSzPts val="1836"/>
              <a:buChar char="🞂"/>
            </a:pPr>
            <a:r>
              <a:rPr lang="en-US" b="1"/>
              <a:t>  </a:t>
            </a:r>
            <a:endParaRPr/>
          </a:p>
          <a:p>
            <a:pPr marL="365760" lvl="0" indent="-139446" algn="l" rtl="0">
              <a:lnSpc>
                <a:spcPct val="90000"/>
              </a:lnSpc>
              <a:spcBef>
                <a:spcPts val="400"/>
              </a:spcBef>
              <a:spcAft>
                <a:spcPts val="0"/>
              </a:spcAft>
              <a:buSzPts val="1836"/>
              <a:buNone/>
            </a:pPr>
            <a:endParaRPr/>
          </a:p>
          <a:p>
            <a:pPr marL="365760" lvl="0" indent="-139446" algn="l" rtl="0">
              <a:lnSpc>
                <a:spcPct val="90000"/>
              </a:lnSpc>
              <a:spcBef>
                <a:spcPts val="400"/>
              </a:spcBef>
              <a:spcAft>
                <a:spcPts val="0"/>
              </a:spcAft>
              <a:buSzPts val="1836"/>
              <a:buNone/>
            </a:pPr>
            <a:endParaRPr/>
          </a:p>
        </p:txBody>
      </p:sp>
      <p:sp>
        <p:nvSpPr>
          <p:cNvPr id="122" name="Google Shape;1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What We 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What We Do</a:t>
            </a:r>
            <a:endParaRPr/>
          </a:p>
        </p:txBody>
      </p:sp>
      <p:sp>
        <p:nvSpPr>
          <p:cNvPr id="128" name="Google Shape;128;p16"/>
          <p:cNvSpPr txBox="1">
            <a:spLocks noGrp="1"/>
          </p:cNvSpPr>
          <p:nvPr>
            <p:ph type="body" idx="1"/>
          </p:nvPr>
        </p:nvSpPr>
        <p:spPr>
          <a:xfrm>
            <a:off x="526650" y="1220900"/>
            <a:ext cx="8229600" cy="5081400"/>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836"/>
              <a:buChar char="🞂"/>
            </a:pPr>
            <a:r>
              <a:rPr lang="en-US" b="1"/>
              <a:t>Our vision is to ensure our clients integration as legal permanent residents and citizens in the United States.</a:t>
            </a:r>
            <a:endParaRPr/>
          </a:p>
          <a:p>
            <a:pPr marL="365760" lvl="0" indent="-139446" algn="l" rtl="0">
              <a:spcBef>
                <a:spcPts val="400"/>
              </a:spcBef>
              <a:spcAft>
                <a:spcPts val="0"/>
              </a:spcAft>
              <a:buSzPts val="1836"/>
              <a:buNone/>
            </a:pPr>
            <a:endParaRPr b="1"/>
          </a:p>
          <a:p>
            <a:pPr marL="365760" lvl="0" indent="-256032" algn="l" rtl="0">
              <a:spcBef>
                <a:spcPts val="400"/>
              </a:spcBef>
              <a:spcAft>
                <a:spcPts val="0"/>
              </a:spcAft>
              <a:buSzPts val="1836"/>
              <a:buChar char="🞂"/>
            </a:pPr>
            <a:r>
              <a:rPr lang="en-US" b="1"/>
              <a:t>Office: 10am – 3pm, Monday – Thursday, Evenings and Saturdays with appointments</a:t>
            </a:r>
            <a:endParaRPr/>
          </a:p>
          <a:p>
            <a:pPr marL="365760" lvl="0" indent="-139446" algn="l" rtl="0">
              <a:spcBef>
                <a:spcPts val="400"/>
              </a:spcBef>
              <a:spcAft>
                <a:spcPts val="0"/>
              </a:spcAft>
              <a:buSzPts val="1836"/>
              <a:buNone/>
            </a:pPr>
            <a:endParaRPr b="1"/>
          </a:p>
          <a:p>
            <a:pPr marL="365760" lvl="0" indent="-256032" algn="l" rtl="0">
              <a:spcBef>
                <a:spcPts val="400"/>
              </a:spcBef>
              <a:spcAft>
                <a:spcPts val="0"/>
              </a:spcAft>
              <a:buSzPts val="1836"/>
              <a:buChar char="🞂"/>
            </a:pPr>
            <a:r>
              <a:rPr lang="en-US" b="1"/>
              <a:t>Email: 	amerorgimg@gmail.com</a:t>
            </a:r>
            <a:endParaRPr/>
          </a:p>
          <a:p>
            <a:pPr marL="2057400" lvl="7" indent="-228600" algn="l" rtl="0">
              <a:spcBef>
                <a:spcPts val="350"/>
              </a:spcBef>
              <a:spcAft>
                <a:spcPts val="0"/>
              </a:spcAft>
              <a:buSzPts val="2700"/>
              <a:buNone/>
            </a:pPr>
            <a:r>
              <a:rPr lang="en-US" sz="2700" b="1"/>
              <a:t>www.amerorg.com</a:t>
            </a:r>
            <a:endParaRPr/>
          </a:p>
          <a:p>
            <a:pPr marL="365760" lvl="0" indent="-256032" algn="ctr" rtl="0">
              <a:spcBef>
                <a:spcPts val="400"/>
              </a:spcBef>
              <a:spcAft>
                <a:spcPts val="0"/>
              </a:spcAft>
              <a:buSzPts val="1836"/>
              <a:buChar char="🞂"/>
            </a:pPr>
            <a:r>
              <a:rPr lang="en-US" b="1"/>
              <a:t>210 250 0762 / 210 454 2164</a:t>
            </a: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a:p>
            <a:pPr marL="109728" lvl="0" indent="0" algn="l" rtl="0">
              <a:spcBef>
                <a:spcPts val="400"/>
              </a:spcBef>
              <a:spcAft>
                <a:spcPts val="0"/>
              </a:spcAft>
              <a:buSzPts val="612"/>
              <a:buNone/>
            </a:pPr>
            <a:endParaRPr sz="900"/>
          </a:p>
          <a:p>
            <a:pPr marL="109728" lvl="0" indent="0" algn="ctr" rtl="0">
              <a:spcBef>
                <a:spcPts val="400"/>
              </a:spcBef>
              <a:spcAft>
                <a:spcPts val="0"/>
              </a:spcAft>
              <a:buSzPts val="1836"/>
              <a:buNone/>
            </a:pPr>
            <a:endParaRPr/>
          </a:p>
          <a:p>
            <a:pPr marL="109728" lvl="0" indent="0" algn="ctr" rtl="0">
              <a:spcBef>
                <a:spcPts val="400"/>
              </a:spcBef>
              <a:spcAft>
                <a:spcPts val="0"/>
              </a:spcAft>
              <a:buSzPts val="1836"/>
              <a:buNone/>
            </a:pPr>
            <a:endParaRPr/>
          </a:p>
          <a:p>
            <a:pPr marL="109728" lvl="0" indent="0" algn="ctr" rtl="0">
              <a:spcBef>
                <a:spcPts val="400"/>
              </a:spcBef>
              <a:spcAft>
                <a:spcPts val="0"/>
              </a:spcAft>
              <a:buSzPts val="1836"/>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body" idx="1"/>
          </p:nvPr>
        </p:nvSpPr>
        <p:spPr>
          <a:xfrm>
            <a:off x="333100" y="1481325"/>
            <a:ext cx="98559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b="1"/>
              <a:t>Four Citizenship Workshops for </a:t>
            </a:r>
            <a:endParaRPr sz="3200" b="1"/>
          </a:p>
          <a:p>
            <a:pPr marL="0" lvl="0" indent="0" algn="l" rtl="0">
              <a:spcBef>
                <a:spcPts val="0"/>
              </a:spcBef>
              <a:spcAft>
                <a:spcPts val="0"/>
              </a:spcAft>
              <a:buNone/>
            </a:pPr>
            <a:r>
              <a:rPr lang="en-US" sz="3200" b="1"/>
              <a:t>	      Lawful Permanent Residents</a:t>
            </a:r>
            <a:endParaRPr/>
          </a:p>
          <a:p>
            <a:pPr marL="0" lvl="0" indent="0" algn="l" rtl="0">
              <a:spcBef>
                <a:spcPts val="400"/>
              </a:spcBef>
              <a:spcAft>
                <a:spcPts val="0"/>
              </a:spcAft>
              <a:buNone/>
            </a:pPr>
            <a:r>
              <a:rPr lang="en-US" sz="3200" b="1"/>
              <a:t>Four Tutorial Classes for the</a:t>
            </a:r>
            <a:endParaRPr sz="3200" b="1"/>
          </a:p>
          <a:p>
            <a:pPr marL="0" lvl="0" indent="0" algn="l" rtl="0">
              <a:spcBef>
                <a:spcPts val="400"/>
              </a:spcBef>
              <a:spcAft>
                <a:spcPts val="0"/>
              </a:spcAft>
              <a:buNone/>
            </a:pPr>
            <a:r>
              <a:rPr lang="en-US" sz="3200" b="1"/>
              <a:t>     	   Citizenship Interviews</a:t>
            </a:r>
            <a:endParaRPr sz="3200" b="1"/>
          </a:p>
          <a:p>
            <a:pPr marL="0" lvl="0" indent="0" algn="l" rtl="0">
              <a:spcBef>
                <a:spcPts val="400"/>
              </a:spcBef>
              <a:spcAft>
                <a:spcPts val="0"/>
              </a:spcAft>
              <a:buNone/>
            </a:pPr>
            <a:r>
              <a:rPr lang="en-US" sz="3200" b="1"/>
              <a:t>Expansion of Our Capability to Assist</a:t>
            </a:r>
            <a:endParaRPr sz="3200" b="1"/>
          </a:p>
          <a:p>
            <a:pPr marL="914400" lvl="0" indent="457200" algn="l" rtl="0">
              <a:spcBef>
                <a:spcPts val="400"/>
              </a:spcBef>
              <a:spcAft>
                <a:spcPts val="0"/>
              </a:spcAft>
              <a:buNone/>
            </a:pPr>
            <a:r>
              <a:rPr lang="en-US" sz="3200" b="1"/>
              <a:t>Asylum Cases</a:t>
            </a:r>
            <a:endParaRPr sz="3200" b="1"/>
          </a:p>
          <a:p>
            <a:pPr marL="1600200" lvl="5" indent="-317500" algn="l" rtl="0">
              <a:spcBef>
                <a:spcPts val="350"/>
              </a:spcBef>
              <a:spcAft>
                <a:spcPts val="0"/>
              </a:spcAft>
              <a:buSzPts val="3200"/>
              <a:buChar char="■"/>
            </a:pPr>
            <a:r>
              <a:rPr lang="en-US" sz="3200" b="1"/>
              <a:t>Application</a:t>
            </a:r>
            <a:endParaRPr/>
          </a:p>
          <a:p>
            <a:pPr marL="1600200" lvl="5" indent="-317500" algn="l" rtl="0">
              <a:spcBef>
                <a:spcPts val="350"/>
              </a:spcBef>
              <a:spcAft>
                <a:spcPts val="0"/>
              </a:spcAft>
              <a:buSzPts val="3200"/>
              <a:buChar char="■"/>
            </a:pPr>
            <a:r>
              <a:rPr lang="en-US" sz="3200" b="1"/>
              <a:t>Immigration Court Appearances</a:t>
            </a:r>
            <a:endParaRPr sz="3200" b="1"/>
          </a:p>
        </p:txBody>
      </p:sp>
      <p:sp>
        <p:nvSpPr>
          <p:cNvPr id="134" name="Google Shape;134;p17"/>
          <p:cNvSpPr txBox="1">
            <a:spLocks noGrp="1"/>
          </p:cNvSpPr>
          <p:nvPr>
            <p:ph type="title"/>
          </p:nvPr>
        </p:nvSpPr>
        <p:spPr>
          <a:xfrm>
            <a:off x="2133600" y="304800"/>
            <a:ext cx="65532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90"/>
              <a:buFont typeface="Lucida Sans"/>
              <a:buNone/>
            </a:pPr>
            <a:r>
              <a:rPr lang="en-US" sz="3690"/>
              <a:t/>
            </a:r>
            <a:br>
              <a:rPr lang="en-US" sz="3690"/>
            </a:br>
            <a:r>
              <a:rPr lang="en-US" sz="3690">
                <a:latin typeface="Lucida Sans"/>
                <a:ea typeface="Lucida Sans"/>
                <a:cs typeface="Lucida Sans"/>
                <a:sym typeface="Lucida Sans"/>
              </a:rPr>
              <a:t>Our Goals For This Year:</a:t>
            </a:r>
            <a:br>
              <a:rPr lang="en-US" sz="3690">
                <a:latin typeface="Lucida Sans"/>
                <a:ea typeface="Lucida Sans"/>
                <a:cs typeface="Lucida Sans"/>
                <a:sym typeface="Lucida Sans"/>
              </a:rPr>
            </a:br>
            <a:endParaRPr sz="3690">
              <a:latin typeface="Lucida Sans"/>
              <a:ea typeface="Lucida Sans"/>
              <a:cs typeface="Lucida Sans"/>
              <a:sym typeface="Lucid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905000" y="152400"/>
            <a:ext cx="5410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Some Numbers</a:t>
            </a:r>
            <a:endParaRPr/>
          </a:p>
        </p:txBody>
      </p:sp>
      <p:pic>
        <p:nvPicPr>
          <p:cNvPr id="140" name="Google Shape;140;p18"/>
          <p:cNvPicPr preferRelativeResize="0">
            <a:picLocks noGrp="1"/>
          </p:cNvPicPr>
          <p:nvPr>
            <p:ph type="body" idx="1"/>
          </p:nvPr>
        </p:nvPicPr>
        <p:blipFill rotWithShape="1">
          <a:blip r:embed="rId3">
            <a:alphaModFix/>
          </a:blip>
          <a:srcRect/>
          <a:stretch/>
        </p:blipFill>
        <p:spPr>
          <a:xfrm>
            <a:off x="838200" y="1143000"/>
            <a:ext cx="7543800" cy="5272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524000" y="152400"/>
            <a:ext cx="6553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Some Numbers</a:t>
            </a:r>
            <a:endParaRPr/>
          </a:p>
        </p:txBody>
      </p:sp>
      <p:pic>
        <p:nvPicPr>
          <p:cNvPr id="146" name="Google Shape;146;p19"/>
          <p:cNvPicPr preferRelativeResize="0"/>
          <p:nvPr/>
        </p:nvPicPr>
        <p:blipFill rotWithShape="1">
          <a:blip r:embed="rId3">
            <a:alphaModFix/>
          </a:blip>
          <a:srcRect/>
          <a:stretch/>
        </p:blipFill>
        <p:spPr>
          <a:xfrm>
            <a:off x="381000" y="1143000"/>
            <a:ext cx="8001000" cy="52430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1752600" y="304800"/>
            <a:ext cx="61722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100"/>
              <a:buFont typeface="Lucida Sans"/>
              <a:buNone/>
            </a:pPr>
            <a:r>
              <a:rPr lang="en-US"/>
              <a:t>Some Numbers</a:t>
            </a:r>
            <a:endParaRPr/>
          </a:p>
        </p:txBody>
      </p:sp>
      <p:pic>
        <p:nvPicPr>
          <p:cNvPr id="152" name="Google Shape;152;p20"/>
          <p:cNvPicPr preferRelativeResize="0"/>
          <p:nvPr/>
        </p:nvPicPr>
        <p:blipFill rotWithShape="1">
          <a:blip r:embed="rId3">
            <a:alphaModFix/>
          </a:blip>
          <a:srcRect/>
          <a:stretch/>
        </p:blipFill>
        <p:spPr>
          <a:xfrm>
            <a:off x="762000" y="990600"/>
            <a:ext cx="7848600" cy="571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2590800" y="274638"/>
            <a:ext cx="60960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Lucida Sans"/>
              <a:buNone/>
            </a:pPr>
            <a:r>
              <a:rPr lang="en-US" b="1">
                <a:solidFill>
                  <a:schemeClr val="dk1"/>
                </a:solidFill>
                <a:latin typeface="Lucida Sans"/>
                <a:ea typeface="Lucida Sans"/>
                <a:cs typeface="Lucida Sans"/>
                <a:sym typeface="Lucida Sans"/>
              </a:rPr>
              <a:t>Northern Triangle</a:t>
            </a:r>
            <a:endParaRPr/>
          </a:p>
        </p:txBody>
      </p:sp>
      <p:pic>
        <p:nvPicPr>
          <p:cNvPr id="159" name="Google Shape;159;p21" descr="map.jpeg"/>
          <p:cNvPicPr preferRelativeResize="0">
            <a:picLocks noGrp="1"/>
          </p:cNvPicPr>
          <p:nvPr>
            <p:ph type="body" idx="1"/>
          </p:nvPr>
        </p:nvPicPr>
        <p:blipFill rotWithShape="1">
          <a:blip r:embed="rId3">
            <a:alphaModFix/>
          </a:blip>
          <a:srcRect l="-10493" r="-10493"/>
          <a:stretch/>
        </p:blipFill>
        <p:spPr>
          <a:xfrm>
            <a:off x="914400" y="1752600"/>
            <a:ext cx="8229600" cy="4525963"/>
          </a:xfrm>
          <a:prstGeom prst="rect">
            <a:avLst/>
          </a:prstGeom>
          <a:noFill/>
          <a:ln>
            <a:noFill/>
          </a:ln>
        </p:spPr>
      </p:pic>
      <p:sp>
        <p:nvSpPr>
          <p:cNvPr id="160" name="Google Shape;160;p21"/>
          <p:cNvSpPr txBox="1"/>
          <p:nvPr/>
        </p:nvSpPr>
        <p:spPr>
          <a:xfrm>
            <a:off x="5842000" y="2590462"/>
            <a:ext cx="28448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rgbClr val="343434"/>
                </a:solidFill>
                <a:latin typeface="Lucida Sans"/>
                <a:ea typeface="Lucida Sans"/>
                <a:cs typeface="Lucida Sans"/>
                <a:sym typeface="Lucida Sans"/>
              </a:rPr>
              <a:t>San Antonio is closer</a:t>
            </a:r>
            <a:endParaRPr/>
          </a:p>
          <a:p>
            <a:pPr marL="0" marR="0" lvl="0" indent="0" algn="ctr" rtl="0">
              <a:spcBef>
                <a:spcPts val="0"/>
              </a:spcBef>
              <a:spcAft>
                <a:spcPts val="0"/>
              </a:spcAft>
              <a:buNone/>
            </a:pPr>
            <a:r>
              <a:rPr lang="en-US" sz="2000" i="1">
                <a:solidFill>
                  <a:srgbClr val="343434"/>
                </a:solidFill>
                <a:latin typeface="Lucida Sans"/>
                <a:ea typeface="Lucida Sans"/>
                <a:cs typeface="Lucida Sans"/>
                <a:sym typeface="Lucida Sans"/>
              </a:rPr>
              <a:t> to Guatemala City than to Washington, D.C.</a:t>
            </a:r>
            <a:endParaRPr/>
          </a:p>
        </p:txBody>
      </p:sp>
    </p:spTree>
  </p:cSld>
  <p:clrMapOvr>
    <a:masterClrMapping/>
  </p:clrMapOvr>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On-screen Show (4:3)</PresentationFormat>
  <Paragraphs>133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Slide 1</vt:lpstr>
      <vt:lpstr>Family Immigration</vt:lpstr>
      <vt:lpstr>What We Do</vt:lpstr>
      <vt:lpstr>What We Do</vt:lpstr>
      <vt:lpstr> Our Goals For This Year: </vt:lpstr>
      <vt:lpstr>Some Numbers</vt:lpstr>
      <vt:lpstr>Some Numbers</vt:lpstr>
      <vt:lpstr>Some Numbers</vt:lpstr>
      <vt:lpstr>Northern Triangle</vt:lpstr>
      <vt:lpstr>Women in the Northern Triangle</vt:lpstr>
      <vt:lpstr>Slide 11</vt:lpstr>
      <vt:lpstr>Routes to the U.S.</vt:lpstr>
      <vt:lpstr>La Bestia</vt:lpstr>
      <vt:lpstr>Slide 14</vt:lpstr>
      <vt:lpstr>Slide 15</vt:lpstr>
      <vt:lpstr>Family Detention</vt:lpstr>
      <vt:lpstr>What happens in  Family Detention?</vt:lpstr>
      <vt:lpstr>Slide 18</vt:lpstr>
      <vt:lpstr>What is the San Antonio  Interfaith Welcome Coalition?</vt:lpstr>
      <vt:lpstr>Slide 20</vt:lpstr>
      <vt:lpstr>Slide 21</vt:lpstr>
      <vt:lpstr>Slide 22</vt:lpstr>
      <vt:lpstr>Slide 23</vt:lpstr>
      <vt:lpstr> DHS Policy Protocols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dc:creator>
  <cp:lastModifiedBy>Fred</cp:lastModifiedBy>
  <cp:revision>1</cp:revision>
  <dcterms:modified xsi:type="dcterms:W3CDTF">2020-04-09T00:19:55Z</dcterms:modified>
</cp:coreProperties>
</file>